
<file path=[Content_Types].xml><?xml version="1.0" encoding="utf-8"?>
<Types xmlns="http://schemas.openxmlformats.org/package/2006/content-types">
  <Default Extension="png" ContentType="image/png"/>
  <Default Extension="jpeg" ContentType="image/jpeg"/>
  <Default Extension="webp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6"/>
  </p:notesMasterIdLst>
  <p:handoutMasterIdLst>
    <p:handoutMasterId r:id="rId67"/>
  </p:handoutMasterIdLst>
  <p:sldIdLst>
    <p:sldId id="258" r:id="rId2"/>
    <p:sldId id="284" r:id="rId3"/>
    <p:sldId id="285" r:id="rId4"/>
    <p:sldId id="286" r:id="rId5"/>
    <p:sldId id="287" r:id="rId6"/>
    <p:sldId id="288" r:id="rId7"/>
    <p:sldId id="289" r:id="rId8"/>
    <p:sldId id="290" r:id="rId9"/>
    <p:sldId id="291" r:id="rId10"/>
    <p:sldId id="292" r:id="rId11"/>
    <p:sldId id="293" r:id="rId12"/>
    <p:sldId id="294" r:id="rId13"/>
    <p:sldId id="295" r:id="rId14"/>
    <p:sldId id="296" r:id="rId15"/>
    <p:sldId id="297" r:id="rId16"/>
    <p:sldId id="298" r:id="rId17"/>
    <p:sldId id="299" r:id="rId18"/>
    <p:sldId id="300" r:id="rId19"/>
    <p:sldId id="301" r:id="rId20"/>
    <p:sldId id="302" r:id="rId21"/>
    <p:sldId id="303" r:id="rId22"/>
    <p:sldId id="304" r:id="rId23"/>
    <p:sldId id="305" r:id="rId24"/>
    <p:sldId id="306" r:id="rId25"/>
    <p:sldId id="307" r:id="rId26"/>
    <p:sldId id="308" r:id="rId27"/>
    <p:sldId id="309" r:id="rId28"/>
    <p:sldId id="310" r:id="rId29"/>
    <p:sldId id="311" r:id="rId30"/>
    <p:sldId id="312" r:id="rId31"/>
    <p:sldId id="313" r:id="rId32"/>
    <p:sldId id="314" r:id="rId33"/>
    <p:sldId id="315" r:id="rId34"/>
    <p:sldId id="316" r:id="rId35"/>
    <p:sldId id="317" r:id="rId36"/>
    <p:sldId id="318" r:id="rId37"/>
    <p:sldId id="319" r:id="rId38"/>
    <p:sldId id="320" r:id="rId39"/>
    <p:sldId id="321" r:id="rId40"/>
    <p:sldId id="322" r:id="rId41"/>
    <p:sldId id="323" r:id="rId42"/>
    <p:sldId id="324" r:id="rId43"/>
    <p:sldId id="325" r:id="rId44"/>
    <p:sldId id="326" r:id="rId45"/>
    <p:sldId id="327" r:id="rId46"/>
    <p:sldId id="328" r:id="rId47"/>
    <p:sldId id="329" r:id="rId48"/>
    <p:sldId id="330" r:id="rId49"/>
    <p:sldId id="331" r:id="rId50"/>
    <p:sldId id="336" r:id="rId51"/>
    <p:sldId id="337" r:id="rId52"/>
    <p:sldId id="338" r:id="rId53"/>
    <p:sldId id="339" r:id="rId54"/>
    <p:sldId id="340" r:id="rId55"/>
    <p:sldId id="341" r:id="rId56"/>
    <p:sldId id="342" r:id="rId57"/>
    <p:sldId id="343" r:id="rId58"/>
    <p:sldId id="344" r:id="rId59"/>
    <p:sldId id="345" r:id="rId60"/>
    <p:sldId id="346" r:id="rId61"/>
    <p:sldId id="347" r:id="rId62"/>
    <p:sldId id="348" r:id="rId63"/>
    <p:sldId id="349" r:id="rId64"/>
    <p:sldId id="269" r:id="rId6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5294" autoAdjust="0"/>
  </p:normalViewPr>
  <p:slideViewPr>
    <p:cSldViewPr snapToGrid="0">
      <p:cViewPr varScale="1">
        <p:scale>
          <a:sx n="73" d="100"/>
          <a:sy n="73" d="100"/>
        </p:scale>
        <p:origin x="618" y="7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68" d="100"/>
          <a:sy n="68" d="100"/>
        </p:scale>
        <p:origin x="2808" y="5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E08F2E-5F06-4CE2-A139-452A1382A6F0}" type="datetimeFigureOut">
              <a:rPr lang="en-US"/>
              <a:t>9/3/2019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28588A-5C4E-401A-AECC-B6F63A9DE965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5997978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4C5DC6-1594-414D-9341-ABA08739246C}" type="datetimeFigureOut">
              <a:rPr lang="en-US"/>
              <a:t>9/3/2019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542409-6A04-4DC6-AC3A-D3758287A8F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411505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ndroid.com/studio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racle.com/technetwork/java/javase/downloads/jdk12-downloads-5295953.html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" TargetMode="External"/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racle.com/technetwork/java/javase/downloads/jre8-downloads-2133155.html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542409-6A04-4DC6-AC3A-D3758287A8F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8298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Tunggu</a:t>
            </a:r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hingga</a:t>
            </a:r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proses </a:t>
            </a:r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installasi</a:t>
            </a:r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selesai</a:t>
            </a:r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1351D7-7B69-40B9-8EEA-B4FEF26EED31}" type="slidenum">
              <a:rPr lang="id-ID" smtClean="0"/>
              <a:pPr/>
              <a:t>11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2881954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Jika</a:t>
            </a:r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installasi</a:t>
            </a:r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sudah</a:t>
            </a:r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selesai</a:t>
            </a:r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dapat</a:t>
            </a:r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mengatur</a:t>
            </a:r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pengaturan</a:t>
            </a:r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pembaharuan</a:t>
            </a:r>
            <a:r>
              <a:rPr lang="en-US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aseline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dengan</a:t>
            </a:r>
            <a:r>
              <a:rPr lang="en-US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aseline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cara</a:t>
            </a:r>
            <a:r>
              <a:rPr lang="en-US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aseline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memilih</a:t>
            </a:r>
            <a:r>
              <a:rPr lang="en-US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="1" i="0" baseline="0" dirty="0" smtClean="0">
                <a:latin typeface="Courier New" panose="02070309020205020404" pitchFamily="49" charset="0"/>
                <a:ea typeface="Tahoma" panose="020B0604030504040204" pitchFamily="34" charset="0"/>
                <a:cs typeface="Courier New" panose="02070309020205020404" pitchFamily="49" charset="0"/>
              </a:rPr>
              <a:t>More about update settings</a:t>
            </a:r>
            <a:r>
              <a:rPr lang="en-US" b="0" i="0" baseline="0" dirty="0" smtClean="0">
                <a:latin typeface="Courier New" panose="02070309020205020404" pitchFamily="49" charset="0"/>
                <a:ea typeface="Tahoma" panose="020B0604030504040204" pitchFamily="34" charset="0"/>
                <a:cs typeface="Courier New" panose="02070309020205020404" pitchFamily="49" charset="0"/>
              </a:rPr>
              <a:t> </a:t>
            </a:r>
            <a:r>
              <a:rPr lang="en-US" b="0" i="0" baseline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</a:t>
            </a:r>
            <a:r>
              <a:rPr lang="en-US" baseline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tau</a:t>
            </a:r>
            <a:r>
              <a:rPr lang="en-US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aseline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dapat</a:t>
            </a:r>
            <a:r>
              <a:rPr lang="en-US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aseline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langsung</a:t>
            </a:r>
            <a:r>
              <a:rPr lang="en-US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aseline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memilih</a:t>
            </a:r>
            <a:r>
              <a:rPr lang="en-US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="1" i="0" baseline="0" dirty="0" smtClean="0">
                <a:latin typeface="Courier New" panose="02070309020205020404" pitchFamily="49" charset="0"/>
                <a:ea typeface="Tahoma" panose="020B0604030504040204" pitchFamily="34" charset="0"/>
                <a:cs typeface="Courier New" panose="02070309020205020404" pitchFamily="49" charset="0"/>
              </a:rPr>
              <a:t>Close</a:t>
            </a:r>
            <a:r>
              <a:rPr lang="en-US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1351D7-7B69-40B9-8EEA-B4FEF26EED31}" type="slidenum">
              <a:rPr lang="id-ID" smtClean="0"/>
              <a:pPr/>
              <a:t>12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9117052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Untuk</a:t>
            </a:r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mengatur</a:t>
            </a:r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path Java, </a:t>
            </a:r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terlebih</a:t>
            </a:r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dahulu</a:t>
            </a:r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masuk</a:t>
            </a:r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ke</a:t>
            </a:r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System </a:t>
            </a:r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dengan</a:t>
            </a:r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cara</a:t>
            </a:r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klik</a:t>
            </a:r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kanan</a:t>
            </a:r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="1" i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This</a:t>
            </a:r>
            <a:r>
              <a:rPr lang="en-US" b="1" i="0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PC </a:t>
            </a:r>
            <a:r>
              <a:rPr lang="en-US" baseline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kemudian</a:t>
            </a:r>
            <a:r>
              <a:rPr lang="en-US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aseline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pilih</a:t>
            </a:r>
            <a:r>
              <a:rPr lang="en-US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="1" i="0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Properties</a:t>
            </a:r>
            <a:r>
              <a:rPr lang="en-US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  <a:p>
            <a:r>
              <a:rPr lang="en-US" baseline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Atau</a:t>
            </a:r>
            <a:r>
              <a:rPr lang="en-US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aseline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dapat</a:t>
            </a:r>
            <a:r>
              <a:rPr lang="en-US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aseline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juga</a:t>
            </a:r>
            <a:r>
              <a:rPr lang="en-US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aseline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dengan</a:t>
            </a:r>
            <a:r>
              <a:rPr lang="en-US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aseline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cara</a:t>
            </a:r>
            <a:r>
              <a:rPr lang="en-US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aseline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masuk</a:t>
            </a:r>
            <a:r>
              <a:rPr lang="en-US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aseline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ke</a:t>
            </a:r>
            <a:r>
              <a:rPr lang="en-US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="1" i="0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Control Panel </a:t>
            </a:r>
            <a:r>
              <a:rPr lang="en-US" b="1" i="0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 System and Security  System</a:t>
            </a:r>
            <a:endParaRPr lang="en-US" b="1" i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1351D7-7B69-40B9-8EEA-B4FEF26EED31}" type="slidenum">
              <a:rPr lang="id-ID" smtClean="0"/>
              <a:pPr/>
              <a:t>13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6255384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Pilih</a:t>
            </a:r>
            <a:r>
              <a:rPr lang="en-US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="1" i="0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Advanced system settings</a:t>
            </a:r>
            <a:r>
              <a:rPr lang="en-US" i="0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endParaRPr lang="en-US" i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1351D7-7B69-40B9-8EEA-B4FEF26EED31}" type="slidenum">
              <a:rPr lang="id-ID" smtClean="0"/>
              <a:pPr/>
              <a:t>14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5882940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Pilih</a:t>
            </a:r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="1" i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Environment Variables</a:t>
            </a:r>
            <a:r>
              <a:rPr lang="en-US" b="1" i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…</a:t>
            </a:r>
            <a:endParaRPr lang="en-US" b="1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1351D7-7B69-40B9-8EEA-B4FEF26EED31}" type="slidenum">
              <a:rPr lang="id-ID" smtClean="0"/>
              <a:pPr/>
              <a:t>15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4754036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Perhatikan</a:t>
            </a:r>
            <a:r>
              <a:rPr lang="en-US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aseline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bagian</a:t>
            </a:r>
            <a:r>
              <a:rPr lang="en-US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="1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System Variables</a:t>
            </a:r>
            <a:r>
              <a:rPr lang="en-US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baseline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kemudian</a:t>
            </a:r>
            <a:r>
              <a:rPr lang="en-US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aseline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pilih</a:t>
            </a:r>
            <a:r>
              <a:rPr lang="en-US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="1" i="0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New…</a:t>
            </a:r>
            <a:endParaRPr lang="en-US" b="1" i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1351D7-7B69-40B9-8EEA-B4FEF26EED31}" type="slidenum">
              <a:rPr lang="id-ID" smtClean="0"/>
              <a:pPr/>
              <a:t>16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1934580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Ikuti</a:t>
            </a:r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langkah-langkah</a:t>
            </a:r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ini</a:t>
            </a:r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untuk</a:t>
            </a:r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menambahkan</a:t>
            </a:r>
            <a:r>
              <a:rPr lang="en-US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variable </a:t>
            </a:r>
            <a:r>
              <a:rPr lang="en-US" baseline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pada</a:t>
            </a:r>
            <a:r>
              <a:rPr lang="en-US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system.</a:t>
            </a:r>
          </a:p>
          <a:p>
            <a:endParaRPr lang="en-US" baseline="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b="0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Isi </a:t>
            </a:r>
            <a:r>
              <a:rPr lang="en-US" b="1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Variable name </a:t>
            </a:r>
            <a:r>
              <a:rPr lang="en-US" b="0" baseline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dengan</a:t>
            </a:r>
            <a:r>
              <a:rPr lang="en-US" b="0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="1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JAVA_HOME</a:t>
            </a:r>
          </a:p>
          <a:p>
            <a:pPr marL="228600" indent="-228600">
              <a:buFont typeface="+mj-lt"/>
              <a:buAutoNum type="arabicPeriod"/>
            </a:pPr>
            <a:r>
              <a:rPr lang="en-US" b="0" baseline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Klik</a:t>
            </a:r>
            <a:r>
              <a:rPr lang="en-US" b="0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="1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Browse Directory…</a:t>
            </a:r>
          </a:p>
          <a:p>
            <a:pPr marL="228600" indent="-228600">
              <a:buFont typeface="+mj-lt"/>
              <a:buAutoNum type="arabicPeriod"/>
            </a:pPr>
            <a:r>
              <a:rPr lang="en-US" b="0" baseline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Pilih</a:t>
            </a:r>
            <a:r>
              <a:rPr lang="en-US" b="0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path </a:t>
            </a:r>
            <a:r>
              <a:rPr lang="en-US" b="1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folder JDK</a:t>
            </a:r>
            <a:r>
              <a:rPr lang="en-US" b="0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b="0" baseline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contoh</a:t>
            </a:r>
            <a:r>
              <a:rPr lang="en-US" b="0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="1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C:\Program Files\Java\jdk-12.0.1</a:t>
            </a:r>
          </a:p>
          <a:p>
            <a:pPr marL="228600" indent="-228600">
              <a:buFont typeface="+mj-lt"/>
              <a:buAutoNum type="arabicPeriod"/>
            </a:pPr>
            <a:r>
              <a:rPr lang="en-US" b="0" baseline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Klik</a:t>
            </a:r>
            <a:r>
              <a:rPr lang="en-US" b="0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="1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OK</a:t>
            </a:r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1351D7-7B69-40B9-8EEA-B4FEF26EED31}" type="slidenum">
              <a:rPr lang="id-ID" smtClean="0"/>
              <a:pPr/>
              <a:t>17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3733077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Jika</a:t>
            </a:r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sudah</a:t>
            </a:r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selesai</a:t>
            </a:r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klik</a:t>
            </a:r>
            <a:r>
              <a:rPr lang="en-US" b="1" i="1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OK</a:t>
            </a:r>
            <a:r>
              <a:rPr lang="en-US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1351D7-7B69-40B9-8EEA-B4FEF26EED31}" type="slidenum">
              <a:rPr lang="id-ID" smtClean="0"/>
              <a:pPr/>
              <a:t>18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53698177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Perhatikan</a:t>
            </a:r>
            <a:r>
              <a:rPr lang="en-US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aseline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kembali</a:t>
            </a:r>
            <a:r>
              <a:rPr lang="en-US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aseline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bagian</a:t>
            </a:r>
            <a:r>
              <a:rPr lang="en-US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="1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System variables </a:t>
            </a:r>
            <a:r>
              <a:rPr lang="en-US" baseline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dan</a:t>
            </a:r>
            <a:r>
              <a:rPr lang="en-US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aseline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cari</a:t>
            </a:r>
            <a:r>
              <a:rPr lang="en-US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aseline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bagian</a:t>
            </a:r>
            <a:r>
              <a:rPr lang="en-US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="1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Path</a:t>
            </a:r>
            <a:r>
              <a:rPr lang="en-US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</a:t>
            </a:r>
            <a:r>
              <a:rPr lang="en-US" baseline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Setelah</a:t>
            </a:r>
            <a:r>
              <a:rPr lang="en-US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="1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Path</a:t>
            </a:r>
            <a:r>
              <a:rPr lang="en-US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aseline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dipilih</a:t>
            </a:r>
            <a:r>
              <a:rPr lang="en-US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baseline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pilih</a:t>
            </a:r>
            <a:r>
              <a:rPr lang="en-US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="1" baseline="0" dirty="0" smtClean="0">
                <a:latin typeface="Courier New" panose="02070309020205020404" pitchFamily="49" charset="0"/>
                <a:ea typeface="Tahoma" panose="020B0604030504040204" pitchFamily="34" charset="0"/>
                <a:cs typeface="Courier New" panose="02070309020205020404" pitchFamily="49" charset="0"/>
              </a:rPr>
              <a:t>Edit</a:t>
            </a:r>
            <a:r>
              <a:rPr lang="en-US" baseline="0" dirty="0" smtClean="0">
                <a:latin typeface="Courier New" panose="02070309020205020404" pitchFamily="49" charset="0"/>
                <a:ea typeface="Tahoma" panose="020B0604030504040204" pitchFamily="34" charset="0"/>
                <a:cs typeface="Courier New" panose="02070309020205020404" pitchFamily="49" charset="0"/>
              </a:rPr>
              <a:t>…</a:t>
            </a:r>
            <a:endParaRPr lang="en-US" dirty="0">
              <a:latin typeface="Courier New" panose="02070309020205020404" pitchFamily="49" charset="0"/>
              <a:ea typeface="Tahoma" panose="020B0604030504040204" pitchFamily="34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1351D7-7B69-40B9-8EEA-B4FEF26EED31}" type="slidenum">
              <a:rPr lang="id-ID" smtClean="0"/>
              <a:pPr/>
              <a:t>19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543456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Pada</a:t>
            </a:r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bagian</a:t>
            </a:r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ini</a:t>
            </a:r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tambahkan</a:t>
            </a:r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path JDK. </a:t>
            </a:r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Tampilan</a:t>
            </a:r>
            <a:r>
              <a:rPr lang="en-US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aseline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ini</a:t>
            </a:r>
            <a:r>
              <a:rPr lang="en-US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aseline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tidak</a:t>
            </a:r>
            <a:r>
              <a:rPr lang="en-US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aseline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perlu</a:t>
            </a:r>
            <a:r>
              <a:rPr lang="en-US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aseline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ditutup</a:t>
            </a:r>
            <a:r>
              <a:rPr lang="en-US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  <a:p>
            <a:endParaRPr lang="en-US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Tampilan</a:t>
            </a:r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ini</a:t>
            </a:r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tidak</a:t>
            </a:r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akan</a:t>
            </a:r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sama</a:t>
            </a:r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untuk</a:t>
            </a:r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pengguna</a:t>
            </a:r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Windows</a:t>
            </a:r>
            <a:r>
              <a:rPr lang="en-US" b="1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7</a:t>
            </a:r>
            <a:r>
              <a:rPr lang="en-US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  <a:p>
            <a:r>
              <a:rPr lang="en-US" baseline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Jika</a:t>
            </a:r>
            <a:r>
              <a:rPr lang="en-US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aseline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ingin</a:t>
            </a:r>
            <a:r>
              <a:rPr lang="en-US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aseline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menambahkan</a:t>
            </a:r>
            <a:r>
              <a:rPr lang="en-US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="1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Path</a:t>
            </a:r>
            <a:r>
              <a:rPr lang="en-US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aseline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pada</a:t>
            </a:r>
            <a:r>
              <a:rPr lang="en-US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="1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Windows 7</a:t>
            </a:r>
            <a:r>
              <a:rPr lang="en-US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baseline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tambahkan</a:t>
            </a:r>
            <a:r>
              <a:rPr lang="en-US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aseline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tanda</a:t>
            </a:r>
            <a:r>
              <a:rPr lang="en-US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(</a:t>
            </a:r>
            <a:r>
              <a:rPr lang="en-US" b="1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;</a:t>
            </a:r>
            <a:r>
              <a:rPr lang="en-US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 </a:t>
            </a:r>
            <a:r>
              <a:rPr lang="en-US" baseline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kemudian</a:t>
            </a:r>
            <a:r>
              <a:rPr lang="en-US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paste path JDK</a:t>
            </a:r>
          </a:p>
          <a:p>
            <a:r>
              <a:rPr lang="en-US" baseline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Contoh</a:t>
            </a:r>
            <a:r>
              <a:rPr lang="en-US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: </a:t>
            </a:r>
            <a:r>
              <a:rPr lang="en-US" b="1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C:\apacheant\bin; C:\Program Files\Java\jdk-12.0.1\bin</a:t>
            </a:r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1351D7-7B69-40B9-8EEA-B4FEF26EED31}" type="slidenum">
              <a:rPr lang="id-ID" smtClean="0"/>
              <a:pPr/>
              <a:t>20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5116220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7500" lnSpcReduction="20000"/>
          </a:bodyPr>
          <a:lstStyle/>
          <a:p>
            <a:pPr algn="just">
              <a:lnSpc>
                <a:spcPct val="150000"/>
              </a:lnSpc>
            </a:pP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Beberapa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aplikasi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/tools yang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akan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digunakan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selama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kegiatan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</a:t>
            </a:r>
          </a:p>
          <a:p>
            <a:pPr algn="just">
              <a:lnSpc>
                <a:spcPct val="150000"/>
              </a:lnSpc>
            </a:pPr>
            <a:endParaRPr lang="en-US" sz="1200" b="0" i="0" kern="1200" baseline="0" dirty="0" smtClean="0">
              <a:solidFill>
                <a:schemeClr val="tx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28600" indent="-228600" algn="just">
              <a:lnSpc>
                <a:spcPct val="150000"/>
              </a:lnSpc>
              <a:buFont typeface="+mj-lt"/>
              <a:buAutoNum type="arabicPeriod"/>
            </a:pPr>
            <a:r>
              <a:rPr lang="en-US" sz="1200" b="1" i="0" kern="1200" baseline="0" dirty="0" smtClean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JDK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singkatan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dari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200" b="1" i="1" kern="1200" baseline="0" dirty="0" smtClean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Java Development Kit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Digunakan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untuk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mengkompilasi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file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dengan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ekstensi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200" b="1" i="0" kern="1200" baseline="0" dirty="0" smtClean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.java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menjadi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200" b="1" i="0" kern="1200" baseline="0" dirty="0" smtClean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.class</a:t>
            </a:r>
            <a:endParaRPr lang="en-US" sz="1200" b="1" i="1" kern="1200" baseline="0" dirty="0" smtClean="0">
              <a:solidFill>
                <a:schemeClr val="tx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28600" indent="-228600" algn="just">
              <a:lnSpc>
                <a:spcPct val="150000"/>
              </a:lnSpc>
              <a:buFont typeface="+mj-lt"/>
              <a:buAutoNum type="arabicPeriod"/>
            </a:pPr>
            <a:r>
              <a:rPr lang="en-US" sz="1200" b="1" i="0" kern="1200" baseline="0" dirty="0" smtClean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JRE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singkatan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dari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200" b="1" i="1" kern="1200" baseline="0" dirty="0" smtClean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Java Runtime Environment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Menyediakan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lingkungan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agar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dapat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mengeksekusi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program yang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terbuat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dari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java. </a:t>
            </a:r>
          </a:p>
          <a:p>
            <a:pPr marL="228600" indent="-228600" algn="just">
              <a:lnSpc>
                <a:spcPct val="150000"/>
              </a:lnSpc>
              <a:buFont typeface="+mj-lt"/>
              <a:buAutoNum type="arabicPeriod"/>
            </a:pPr>
            <a:r>
              <a:rPr lang="en-US" sz="1200" b="1" i="0" kern="1200" baseline="0" dirty="0" smtClean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Android Studio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adalah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sebuah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200" b="1" i="0" kern="1200" baseline="0" dirty="0" smtClean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IDE (</a:t>
            </a:r>
            <a:r>
              <a:rPr lang="en-US" sz="1200" b="1" i="1" kern="1200" baseline="0" dirty="0" smtClean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Integrated Development Environment</a:t>
            </a:r>
            <a:r>
              <a:rPr lang="en-US" sz="1200" b="1" i="0" kern="1200" baseline="0" dirty="0" smtClean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untuk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Android Development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atau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pengembangan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aplikasi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Android.</a:t>
            </a:r>
          </a:p>
          <a:p>
            <a:pPr marL="228600" indent="-228600" algn="just">
              <a:lnSpc>
                <a:spcPct val="150000"/>
              </a:lnSpc>
              <a:buFont typeface="+mj-lt"/>
              <a:buAutoNum type="arabicPeriod"/>
            </a:pPr>
            <a:r>
              <a:rPr lang="en-US" sz="1200" b="1" i="0" kern="1200" baseline="0" dirty="0" err="1" smtClean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Git</a:t>
            </a:r>
            <a:r>
              <a:rPr lang="en-US" sz="1200" b="1" i="0" kern="1200" baseline="0" dirty="0" smtClean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adalah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200" b="1" i="0" kern="1200" baseline="0" dirty="0" err="1" smtClean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Sistem</a:t>
            </a:r>
            <a:r>
              <a:rPr lang="en-US" sz="1200" b="1" i="0" kern="1200" baseline="0" dirty="0" smtClean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200" b="1" i="0" kern="1200" baseline="0" dirty="0" err="1" smtClean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Pengontrol</a:t>
            </a:r>
            <a:r>
              <a:rPr lang="en-US" sz="1200" b="1" i="0" kern="1200" baseline="0" dirty="0" smtClean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200" b="1" i="0" kern="1200" baseline="0" dirty="0" err="1" smtClean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Versi</a:t>
            </a:r>
            <a:r>
              <a:rPr lang="en-US" sz="1200" b="1" i="0" kern="1200" baseline="0" dirty="0" smtClean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(</a:t>
            </a:r>
            <a:r>
              <a:rPr lang="en-US" sz="1200" b="1" i="1" kern="1200" baseline="0" dirty="0" smtClean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Version Control System</a:t>
            </a:r>
            <a:r>
              <a:rPr lang="en-US" sz="1200" b="1" i="0" kern="1200" baseline="0" dirty="0" smtClean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bertugas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mencatat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setiap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perubahan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pada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file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proyek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yang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dikerjakan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sendiri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maupun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banyak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orang.</a:t>
            </a:r>
          </a:p>
          <a:p>
            <a:pPr marL="228600" indent="-228600" algn="just">
              <a:lnSpc>
                <a:spcPct val="150000"/>
              </a:lnSpc>
              <a:buFont typeface="+mj-lt"/>
              <a:buAutoNum type="arabicPeriod"/>
            </a:pPr>
            <a:r>
              <a:rPr lang="en-US" sz="1200" b="1" i="0" kern="1200" baseline="0" dirty="0" smtClean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Sublime Text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adalah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aplikasi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editor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untuk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kode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dan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teks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yang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dapat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berjalan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diberbagai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platform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sistem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operasi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dengan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menggunakan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teknologi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200" b="1" i="0" kern="1200" baseline="0" dirty="0" err="1" smtClean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Phyton</a:t>
            </a:r>
            <a:r>
              <a:rPr lang="en-US" sz="1200" b="1" i="0" kern="1200" baseline="0" dirty="0" smtClean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API.</a:t>
            </a:r>
          </a:p>
          <a:p>
            <a:pPr marL="228600" indent="-228600" algn="just">
              <a:lnSpc>
                <a:spcPct val="150000"/>
              </a:lnSpc>
              <a:buFont typeface="+mj-lt"/>
              <a:buAutoNum type="arabicPeriod"/>
            </a:pPr>
            <a:r>
              <a:rPr lang="en-US" sz="1200" b="1" i="0" kern="1200" baseline="0" dirty="0" smtClean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XAMPP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adalah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perangkat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yang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terdiri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atas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program </a:t>
            </a:r>
            <a:r>
              <a:rPr lang="en-US" sz="1200" b="1" i="0" kern="1200" baseline="0" dirty="0" smtClean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Apache HTTP Server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sz="1200" b="1" i="0" kern="1200" baseline="0" dirty="0" smtClean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MySQL Database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Bahasa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Pemrograman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200" b="1" i="0" kern="1200" baseline="0" dirty="0" smtClean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PHP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dan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200" b="1" i="0" kern="1200" baseline="0" dirty="0" smtClean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Perl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Fungsinya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sebagai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server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sendiri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(</a:t>
            </a:r>
            <a:r>
              <a:rPr lang="en-US" sz="1200" b="0" i="1" kern="1200" baseline="0" dirty="0" smtClean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localhost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).</a:t>
            </a:r>
          </a:p>
          <a:p>
            <a:pPr marL="228600" indent="-228600" algn="just">
              <a:lnSpc>
                <a:spcPct val="150000"/>
              </a:lnSpc>
              <a:buFont typeface="+mj-lt"/>
              <a:buAutoNum type="arabicPeriod"/>
            </a:pPr>
            <a:r>
              <a:rPr lang="en-US" sz="1200" b="1" i="0" kern="1200" baseline="0" dirty="0" smtClean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Pencil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adalah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perangkat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lunak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200" b="1" i="0" kern="1200" baseline="0" dirty="0" err="1" smtClean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grafis</a:t>
            </a:r>
            <a:r>
              <a:rPr lang="en-US" sz="1200" b="1" i="0" kern="1200" baseline="0" dirty="0" smtClean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2D 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yang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digunakan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untuk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membuat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desain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200" b="1" i="0" kern="1200" baseline="0" dirty="0" smtClean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UI (</a:t>
            </a:r>
            <a:r>
              <a:rPr lang="en-US" sz="1200" b="1" i="1" kern="1200" baseline="0" dirty="0" smtClean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User Interface</a:t>
            </a:r>
            <a:r>
              <a:rPr lang="en-US" sz="1200" b="1" i="0" kern="1200" baseline="0" dirty="0" smtClean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).</a:t>
            </a:r>
          </a:p>
          <a:p>
            <a:pPr marL="228600" indent="-228600" algn="just">
              <a:lnSpc>
                <a:spcPct val="150000"/>
              </a:lnSpc>
              <a:buFont typeface="+mj-lt"/>
              <a:buAutoNum type="arabicPeriod"/>
            </a:pPr>
            <a:r>
              <a:rPr lang="en-US" sz="1200" b="1" i="0" kern="1200" baseline="0" dirty="0" smtClean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DB Browser for SQLite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adalah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perangkat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lunak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200" b="0" i="1" kern="1200" baseline="0" dirty="0" smtClean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open-source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untuk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membuat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mendesain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dan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mengedit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file database yang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kompatibel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dengan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200" b="1" i="0" kern="1200" baseline="0" dirty="0" smtClean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SQLite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endParaRPr lang="en-US" sz="1200" b="1" i="0" kern="1200" baseline="0" dirty="0" smtClean="0">
              <a:solidFill>
                <a:schemeClr val="tx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>
              <a:lnSpc>
                <a:spcPct val="150000"/>
              </a:lnSpc>
            </a:pPr>
            <a:endParaRPr lang="id-ID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1351D7-7B69-40B9-8EEA-B4FEF26EED31}" type="slidenum">
              <a:rPr lang="id-ID" smtClean="0"/>
              <a:pPr/>
              <a:t>3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18568439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 algn="just">
              <a:buFont typeface="+mj-lt"/>
              <a:buAutoNum type="arabicPeriod"/>
            </a:pPr>
            <a:r>
              <a:rPr lang="sv-SE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Selanjutnya buka </a:t>
            </a:r>
            <a:r>
              <a:rPr lang="sv-SE" sz="12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File Explorer</a:t>
            </a:r>
            <a:r>
              <a:rPr lang="sv-SE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dan cari </a:t>
            </a:r>
            <a:r>
              <a:rPr lang="sv-SE" sz="12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folder jdk</a:t>
            </a:r>
            <a:r>
              <a:rPr lang="sv-SE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pada installasi java.</a:t>
            </a:r>
          </a:p>
          <a:p>
            <a:pPr marL="228600" indent="-228600" algn="just">
              <a:buFont typeface="+mj-lt"/>
              <a:buAutoNum type="arabicPeriod"/>
            </a:pPr>
            <a:r>
              <a:rPr lang="sv-SE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Kemudian didalam folder Java tersebut terdapat 2 buah folder yaitu </a:t>
            </a:r>
            <a:r>
              <a:rPr lang="sv-SE" sz="12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JDK</a:t>
            </a:r>
            <a:r>
              <a:rPr lang="sv-SE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dan </a:t>
            </a:r>
            <a:r>
              <a:rPr lang="sv-SE" sz="12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JRE</a:t>
            </a:r>
            <a:r>
              <a:rPr lang="sv-SE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yang disertai dengan versinya masing-masing</a:t>
            </a:r>
          </a:p>
          <a:p>
            <a:pPr marL="228600" indent="-228600" algn="just">
              <a:buFont typeface="+mj-lt"/>
              <a:buAutoNum type="arabicPeriod"/>
            </a:pPr>
            <a:r>
              <a:rPr lang="sv-SE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Sekarang buka folder </a:t>
            </a:r>
            <a:r>
              <a:rPr lang="sv-SE" sz="12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JDK</a:t>
            </a:r>
            <a:r>
              <a:rPr lang="sv-SE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dan buka lagi folder </a:t>
            </a:r>
            <a:r>
              <a:rPr lang="sv-SE" sz="12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bin</a:t>
            </a:r>
            <a:r>
              <a:rPr lang="sv-SE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Copy path folder</a:t>
            </a:r>
            <a:r>
              <a:rPr lang="en-US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="1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bin</a:t>
            </a:r>
            <a:r>
              <a:rPr lang="en-US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aseline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dengan</a:t>
            </a:r>
            <a:r>
              <a:rPr lang="en-US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aseline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cara</a:t>
            </a:r>
            <a:r>
              <a:rPr lang="en-US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="1" baseline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klik</a:t>
            </a:r>
            <a:r>
              <a:rPr lang="en-US" b="1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="1" baseline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kanan</a:t>
            </a:r>
            <a:r>
              <a:rPr lang="en-US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aseline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pada</a:t>
            </a:r>
            <a:r>
              <a:rPr lang="en-US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="1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detail path</a:t>
            </a:r>
            <a:r>
              <a:rPr lang="en-US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aseline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lalu</a:t>
            </a:r>
            <a:r>
              <a:rPr lang="en-US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aseline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pilih</a:t>
            </a:r>
            <a:r>
              <a:rPr lang="en-US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="1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copy</a:t>
            </a:r>
            <a:r>
              <a:rPr lang="en-US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aseline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atau</a:t>
            </a:r>
            <a:r>
              <a:rPr lang="en-US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aseline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tekan</a:t>
            </a:r>
            <a:r>
              <a:rPr lang="en-US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="1" baseline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Ctrl+C</a:t>
            </a:r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1351D7-7B69-40B9-8EEA-B4FEF26EED31}" type="slidenum">
              <a:rPr lang="id-ID" smtClean="0"/>
              <a:pPr/>
              <a:t>21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17695917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Buka</a:t>
            </a:r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kembali</a:t>
            </a:r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tampilan</a:t>
            </a:r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Edit environment</a:t>
            </a:r>
            <a:r>
              <a:rPr lang="en-US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variable yang </a:t>
            </a:r>
            <a:r>
              <a:rPr lang="en-US" baseline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sebelumnya</a:t>
            </a:r>
            <a:r>
              <a:rPr lang="en-US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aseline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telah</a:t>
            </a:r>
            <a:r>
              <a:rPr lang="en-US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aseline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dibuka</a:t>
            </a:r>
            <a:r>
              <a:rPr lang="en-US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  <a:p>
            <a:pPr marL="228600" indent="-228600">
              <a:buFont typeface="+mj-lt"/>
              <a:buAutoNum type="arabicPeriod"/>
            </a:pPr>
            <a:r>
              <a:rPr lang="en-US" baseline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Klik</a:t>
            </a:r>
            <a:r>
              <a:rPr lang="en-US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="1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New</a:t>
            </a:r>
            <a:r>
              <a:rPr lang="en-US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baseline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lalu</a:t>
            </a:r>
            <a:r>
              <a:rPr lang="en-US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="1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paste</a:t>
            </a:r>
            <a:r>
              <a:rPr lang="en-US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path yang </a:t>
            </a:r>
            <a:r>
              <a:rPr lang="en-US" baseline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sudah</a:t>
            </a:r>
            <a:r>
              <a:rPr lang="en-US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di </a:t>
            </a:r>
            <a:r>
              <a:rPr lang="en-US" b="1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copy</a:t>
            </a:r>
            <a:r>
              <a:rPr lang="en-US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  <a:p>
            <a:pPr marL="228600" indent="-228600">
              <a:buFont typeface="+mj-lt"/>
              <a:buAutoNum type="arabicPeriod"/>
            </a:pPr>
            <a:r>
              <a:rPr lang="en-US" baseline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Klik</a:t>
            </a:r>
            <a:r>
              <a:rPr lang="en-US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="1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OK.</a:t>
            </a:r>
            <a:endParaRPr lang="id-ID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1351D7-7B69-40B9-8EEA-B4FEF26EED31}" type="slidenum">
              <a:rPr lang="id-ID" smtClean="0"/>
              <a:pPr/>
              <a:t>22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53508408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Cara </a:t>
            </a:r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untuk</a:t>
            </a:r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mengetahui</a:t>
            </a:r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apakah</a:t>
            </a:r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java </a:t>
            </a:r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berhasil</a:t>
            </a:r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di install</a:t>
            </a:r>
            <a:r>
              <a:rPr lang="en-US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aseline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atau</a:t>
            </a:r>
            <a:r>
              <a:rPr lang="en-US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aseline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belum</a:t>
            </a:r>
            <a:r>
              <a:rPr lang="en-US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  <a:p>
            <a:pPr marL="228600" indent="-228600">
              <a:buFont typeface="+mj-lt"/>
              <a:buAutoNum type="arabicPeriod"/>
            </a:pPr>
            <a:r>
              <a:rPr lang="en-US" baseline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Buka</a:t>
            </a:r>
            <a:r>
              <a:rPr lang="en-US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="1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Command Prompt</a:t>
            </a:r>
          </a:p>
          <a:p>
            <a:pPr marL="228600" indent="-228600">
              <a:buFont typeface="+mj-lt"/>
              <a:buAutoNum type="arabicPeriod"/>
            </a:pPr>
            <a:r>
              <a:rPr lang="en-US" baseline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Ketik</a:t>
            </a:r>
            <a:r>
              <a:rPr lang="en-US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="1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java –version</a:t>
            </a:r>
          </a:p>
          <a:p>
            <a:pPr marL="228600" indent="-228600">
              <a:buFont typeface="+mj-lt"/>
              <a:buAutoNum type="arabicPeriod"/>
            </a:pPr>
            <a:r>
              <a:rPr lang="en-US" b="0" baseline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Maka</a:t>
            </a:r>
            <a:r>
              <a:rPr lang="en-US" b="0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="0" baseline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informasi</a:t>
            </a:r>
            <a:r>
              <a:rPr lang="en-US" b="0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java yang </a:t>
            </a:r>
            <a:r>
              <a:rPr lang="en-US" b="0" baseline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telah</a:t>
            </a:r>
            <a:r>
              <a:rPr lang="en-US" b="0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="0" baseline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diinstall</a:t>
            </a:r>
            <a:r>
              <a:rPr lang="en-US" b="0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="0" baseline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akan</a:t>
            </a:r>
            <a:r>
              <a:rPr lang="en-US" b="0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="0" baseline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muncul</a:t>
            </a:r>
            <a:endParaRPr lang="id-ID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1351D7-7B69-40B9-8EEA-B4FEF26EED31}" type="slidenum">
              <a:rPr lang="id-ID" smtClean="0"/>
              <a:pPr/>
              <a:t>23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23862978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Jika</a:t>
            </a:r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belum</a:t>
            </a:r>
            <a:r>
              <a:rPr lang="en-US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aseline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memasang</a:t>
            </a:r>
            <a:r>
              <a:rPr lang="en-US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aseline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aplikasi</a:t>
            </a:r>
            <a:r>
              <a:rPr lang="en-US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Android Studio, download </a:t>
            </a:r>
            <a:r>
              <a:rPr lang="en-US" baseline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terlebih</a:t>
            </a:r>
            <a:r>
              <a:rPr lang="en-US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aseline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dahulu</a:t>
            </a:r>
            <a:r>
              <a:rPr lang="en-US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Android Studio </a:t>
            </a:r>
            <a:r>
              <a:rPr lang="en-US" baseline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pada</a:t>
            </a:r>
            <a:r>
              <a:rPr lang="en-US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link </a:t>
            </a:r>
            <a:r>
              <a:rPr lang="en-US" baseline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berikut</a:t>
            </a:r>
            <a:r>
              <a:rPr lang="en-US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  <a:p>
            <a:r>
              <a:rPr lang="id-ID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3"/>
              </a:rPr>
              <a:t>https://developer.android.com/studio</a:t>
            </a:r>
            <a:endParaRPr lang="en-US" b="1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US" b="1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b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Klik</a:t>
            </a:r>
            <a:r>
              <a:rPr lang="en-US" b="0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="0" baseline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tombol</a:t>
            </a:r>
            <a:r>
              <a:rPr lang="en-US" b="0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="1" baseline="0" dirty="0" smtClean="0">
                <a:latin typeface="Courier New" panose="02070309020205020404" pitchFamily="49" charset="0"/>
                <a:ea typeface="Tahoma" panose="020B0604030504040204" pitchFamily="34" charset="0"/>
                <a:cs typeface="Courier New" panose="02070309020205020404" pitchFamily="49" charset="0"/>
              </a:rPr>
              <a:t>DOWNLOAD ANDROID STUDIO </a:t>
            </a:r>
            <a:r>
              <a:rPr lang="en-US" b="0" baseline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bila</a:t>
            </a:r>
            <a:r>
              <a:rPr lang="en-US" b="0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="0" baseline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sistem</a:t>
            </a:r>
            <a:r>
              <a:rPr lang="en-US" b="0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="0" baseline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operasi</a:t>
            </a:r>
            <a:r>
              <a:rPr lang="en-US" b="0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="0" baseline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sudah</a:t>
            </a:r>
            <a:r>
              <a:rPr lang="en-US" b="0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="0" baseline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sesuai</a:t>
            </a:r>
            <a:r>
              <a:rPr lang="en-US" b="0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="0" baseline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yaitu</a:t>
            </a:r>
            <a:r>
              <a:rPr lang="en-US" b="0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="1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Windows 64-bit.</a:t>
            </a:r>
          </a:p>
          <a:p>
            <a:endParaRPr lang="en-US" b="1" baseline="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b="0" baseline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Klik</a:t>
            </a:r>
            <a:r>
              <a:rPr lang="en-US" b="0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="0" baseline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tombol</a:t>
            </a:r>
            <a:r>
              <a:rPr lang="en-US" b="0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="1" baseline="0" dirty="0" smtClean="0">
                <a:latin typeface="Courier New" panose="02070309020205020404" pitchFamily="49" charset="0"/>
                <a:ea typeface="Tahoma" panose="020B0604030504040204" pitchFamily="34" charset="0"/>
                <a:cs typeface="Courier New" panose="02070309020205020404" pitchFamily="49" charset="0"/>
              </a:rPr>
              <a:t>DOWNLOAD OPTION </a:t>
            </a:r>
            <a:r>
              <a:rPr lang="en-US" b="0" baseline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bila</a:t>
            </a:r>
            <a:r>
              <a:rPr lang="en-US" b="0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="0" baseline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menggunakan</a:t>
            </a:r>
            <a:r>
              <a:rPr lang="en-US" b="0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="0" baseline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sistem</a:t>
            </a:r>
            <a:r>
              <a:rPr lang="en-US" b="0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="0" baseline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operasi</a:t>
            </a:r>
            <a:r>
              <a:rPr lang="en-US" b="0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="1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Windows 32-bit, Linux, </a:t>
            </a:r>
            <a:r>
              <a:rPr lang="en-US" b="0" baseline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maupun</a:t>
            </a:r>
            <a:r>
              <a:rPr lang="en-US" b="0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="1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Mac OS. </a:t>
            </a:r>
            <a:r>
              <a:rPr lang="en-US" b="0" baseline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Selanjutnya</a:t>
            </a:r>
            <a:r>
              <a:rPr lang="en-US" b="0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download Android Studio yang </a:t>
            </a:r>
            <a:r>
              <a:rPr lang="en-US" b="0" baseline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sesuai</a:t>
            </a:r>
            <a:r>
              <a:rPr lang="en-US" b="0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="0" baseline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dengan</a:t>
            </a:r>
            <a:r>
              <a:rPr lang="en-US" b="0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="0" baseline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sistem</a:t>
            </a:r>
            <a:r>
              <a:rPr lang="en-US" b="0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="0" baseline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operasi</a:t>
            </a:r>
            <a:r>
              <a:rPr lang="en-US" b="0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yang </a:t>
            </a:r>
            <a:r>
              <a:rPr lang="en-US" b="0" baseline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sedang</a:t>
            </a:r>
            <a:r>
              <a:rPr lang="en-US" b="0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="0" baseline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digunakan</a:t>
            </a:r>
            <a:r>
              <a:rPr lang="en-US" b="0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endParaRPr lang="en-US" b="1" baseline="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id-ID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1351D7-7B69-40B9-8EEA-B4FEF26EED31}" type="slidenum">
              <a:rPr lang="id-ID" smtClean="0"/>
              <a:pPr/>
              <a:t>24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53279565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Ceklis</a:t>
            </a:r>
            <a:r>
              <a:rPr lang="en-US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aseline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pada</a:t>
            </a:r>
            <a:r>
              <a:rPr lang="en-US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aseline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bagian</a:t>
            </a:r>
            <a:r>
              <a:rPr lang="en-US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="1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 have read and agree with the above terms and conditions</a:t>
            </a:r>
          </a:p>
          <a:p>
            <a:pPr marL="228600" indent="-228600">
              <a:buFont typeface="+mj-lt"/>
              <a:buAutoNum type="arabicPeriod"/>
            </a:pPr>
            <a:r>
              <a:rPr lang="en-US" b="0" baseline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Klik</a:t>
            </a:r>
            <a:r>
              <a:rPr lang="en-US" b="1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DOWNLOAD ANDROID STUDIO FOR WINDOWS</a:t>
            </a:r>
            <a:endParaRPr lang="id-ID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1351D7-7B69-40B9-8EEA-B4FEF26EED31}" type="slidenum">
              <a:rPr lang="id-ID" smtClean="0"/>
              <a:pPr/>
              <a:t>25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30743151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Setelah</a:t>
            </a:r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file </a:t>
            </a:r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installasi</a:t>
            </a:r>
            <a:r>
              <a:rPr lang="en-US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Android Studio </a:t>
            </a:r>
            <a:r>
              <a:rPr lang="en-US" baseline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telah</a:t>
            </a:r>
            <a:r>
              <a:rPr lang="en-US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aseline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berhasil</a:t>
            </a:r>
            <a:r>
              <a:rPr lang="en-US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aseline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didownload</a:t>
            </a:r>
            <a:r>
              <a:rPr lang="en-US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baseline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selanjutnya</a:t>
            </a:r>
            <a:r>
              <a:rPr lang="en-US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aseline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klik</a:t>
            </a:r>
            <a:r>
              <a:rPr lang="en-US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2 kali </a:t>
            </a:r>
            <a:r>
              <a:rPr lang="en-US" baseline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pada</a:t>
            </a:r>
            <a:r>
              <a:rPr lang="en-US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file </a:t>
            </a:r>
            <a:r>
              <a:rPr lang="en-US" baseline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tersebut</a:t>
            </a:r>
            <a:r>
              <a:rPr lang="en-US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aseline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untuk</a:t>
            </a:r>
            <a:r>
              <a:rPr lang="en-US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aseline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memulai</a:t>
            </a:r>
            <a:r>
              <a:rPr lang="en-US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proses </a:t>
            </a:r>
            <a:r>
              <a:rPr lang="en-US" baseline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instalasi</a:t>
            </a:r>
            <a:r>
              <a:rPr lang="en-US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endParaRPr lang="id-ID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1351D7-7B69-40B9-8EEA-B4FEF26EED31}" type="slidenum">
              <a:rPr lang="id-ID" smtClean="0"/>
              <a:pPr/>
              <a:t>26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19445873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Tampilan</a:t>
            </a:r>
            <a:r>
              <a:rPr lang="en-US" dirty="0" smtClean="0"/>
              <a:t> </a:t>
            </a:r>
            <a:r>
              <a:rPr lang="en-US" dirty="0" err="1" smtClean="0"/>
              <a:t>pertama</a:t>
            </a:r>
            <a:r>
              <a:rPr lang="en-US" dirty="0" smtClean="0"/>
              <a:t> </a:t>
            </a:r>
            <a:r>
              <a:rPr lang="en-US" dirty="0" err="1" smtClean="0"/>
              <a:t>saat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installasi</a:t>
            </a:r>
            <a:r>
              <a:rPr lang="en-US" baseline="0" dirty="0" smtClean="0"/>
              <a:t> Android Studio. </a:t>
            </a:r>
            <a:r>
              <a:rPr lang="en-US" baseline="0" dirty="0" err="1" smtClean="0"/>
              <a:t>Selanjutnya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klik</a:t>
            </a:r>
            <a:r>
              <a:rPr lang="en-US" baseline="0" dirty="0" smtClean="0"/>
              <a:t> </a:t>
            </a:r>
            <a:r>
              <a:rPr lang="en-US" b="1" baseline="0" dirty="0" smtClean="0"/>
              <a:t>Next.</a:t>
            </a:r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1351D7-7B69-40B9-8EEA-B4FEF26EED31}" type="slidenum">
              <a:rPr lang="id-ID" smtClean="0"/>
              <a:pPr/>
              <a:t>27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50357520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Pada</a:t>
            </a:r>
            <a:r>
              <a:rPr lang="en-US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aseline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bagian</a:t>
            </a:r>
            <a:r>
              <a:rPr lang="en-US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aseline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pilih</a:t>
            </a:r>
            <a:r>
              <a:rPr lang="en-US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aseline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komponen</a:t>
            </a:r>
            <a:r>
              <a:rPr lang="en-US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baseline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biarkan</a:t>
            </a:r>
            <a:r>
              <a:rPr lang="en-US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aseline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secara</a:t>
            </a:r>
            <a:r>
              <a:rPr lang="en-US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default. </a:t>
            </a:r>
            <a:r>
              <a:rPr lang="en-US" baseline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Dilanjutkan</a:t>
            </a:r>
            <a:r>
              <a:rPr lang="en-US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aseline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dengan</a:t>
            </a:r>
            <a:r>
              <a:rPr lang="en-US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aseline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klik</a:t>
            </a:r>
            <a:r>
              <a:rPr lang="en-US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="1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Next. </a:t>
            </a:r>
          </a:p>
          <a:p>
            <a:endParaRPr lang="en-US" b="1" baseline="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b="0" baseline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Pastikan</a:t>
            </a:r>
            <a:r>
              <a:rPr lang="en-US" b="0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="1" baseline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ruang</a:t>
            </a:r>
            <a:r>
              <a:rPr lang="en-US" b="1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="1" baseline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penyimpanan</a:t>
            </a:r>
            <a:r>
              <a:rPr lang="en-US" b="0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yang </a:t>
            </a:r>
            <a:r>
              <a:rPr lang="en-US" b="0" baseline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dibutuhkan</a:t>
            </a:r>
            <a:r>
              <a:rPr lang="en-US" b="0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="0" baseline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terpenuhi</a:t>
            </a:r>
            <a:r>
              <a:rPr lang="en-US" b="0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b="0" baseline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contoh</a:t>
            </a:r>
            <a:r>
              <a:rPr lang="en-US" b="0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="0" baseline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ruang</a:t>
            </a:r>
            <a:r>
              <a:rPr lang="en-US" b="0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="0" baseline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penyimpanan</a:t>
            </a:r>
            <a:r>
              <a:rPr lang="en-US" b="0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yang </a:t>
            </a:r>
            <a:r>
              <a:rPr lang="en-US" b="0" baseline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dibutuhkan</a:t>
            </a:r>
            <a:r>
              <a:rPr lang="en-US" b="0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="1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2.6GB</a:t>
            </a:r>
            <a:r>
              <a:rPr lang="en-US" b="0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1351D7-7B69-40B9-8EEA-B4FEF26EED31}" type="slidenum">
              <a:rPr lang="id-ID" smtClean="0"/>
              <a:pPr/>
              <a:t>28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19681958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Lokasi</a:t>
            </a:r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installasi</a:t>
            </a:r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Android Studio </a:t>
            </a:r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biarkan</a:t>
            </a:r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secara</a:t>
            </a:r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default</a:t>
            </a:r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  <a:p>
            <a:endParaRPr lang="en-US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Contoh</a:t>
            </a:r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C:\Program Files\Android\Android Studio</a:t>
            </a:r>
            <a:endParaRPr lang="id-ID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1351D7-7B69-40B9-8EEA-B4FEF26EED31}" type="slidenum">
              <a:rPr lang="id-ID" smtClean="0"/>
              <a:pPr/>
              <a:t>29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53210363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Pada</a:t>
            </a:r>
            <a:r>
              <a:rPr lang="en-US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aseline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bagian</a:t>
            </a:r>
            <a:r>
              <a:rPr lang="en-US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Start Menu Folder, </a:t>
            </a:r>
            <a:r>
              <a:rPr lang="en-US" baseline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biarkan</a:t>
            </a:r>
            <a:r>
              <a:rPr lang="en-US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aseline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secara</a:t>
            </a:r>
            <a:r>
              <a:rPr lang="en-US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default. </a:t>
            </a:r>
            <a:r>
              <a:rPr lang="en-US" baseline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Selanjutnya</a:t>
            </a:r>
            <a:r>
              <a:rPr lang="en-US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aseline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klik</a:t>
            </a:r>
            <a:r>
              <a:rPr lang="en-US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="1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Install.</a:t>
            </a:r>
          </a:p>
          <a:p>
            <a:endParaRPr lang="en-US" b="1" baseline="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b="0" baseline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Pada</a:t>
            </a:r>
            <a:r>
              <a:rPr lang="en-US" b="0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="0" baseline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bagian</a:t>
            </a:r>
            <a:r>
              <a:rPr lang="en-US" b="0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="1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Do not create shortcuts, </a:t>
            </a:r>
            <a:r>
              <a:rPr lang="en-US" b="0" baseline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ceklis</a:t>
            </a:r>
            <a:r>
              <a:rPr lang="en-US" b="0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="0" baseline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maupun</a:t>
            </a:r>
            <a:r>
              <a:rPr lang="en-US" b="0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="0" baseline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terceklis</a:t>
            </a:r>
            <a:r>
              <a:rPr lang="en-US" b="0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="0" baseline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tidak</a:t>
            </a:r>
            <a:r>
              <a:rPr lang="en-US" b="0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="0" baseline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jadi</a:t>
            </a:r>
            <a:r>
              <a:rPr lang="en-US" b="0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="0" baseline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masalah</a:t>
            </a:r>
            <a:r>
              <a:rPr lang="en-US" b="0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1351D7-7B69-40B9-8EEA-B4FEF26EED31}" type="slidenum">
              <a:rPr lang="id-ID" smtClean="0"/>
              <a:pPr/>
              <a:t>30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565177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Jika</a:t>
            </a:r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belum</a:t>
            </a:r>
            <a:r>
              <a:rPr lang="en-US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aseline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memiliki</a:t>
            </a:r>
            <a:r>
              <a:rPr lang="en-US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aseline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aplikasi</a:t>
            </a:r>
            <a:r>
              <a:rPr lang="en-US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JDK, </a:t>
            </a:r>
            <a:r>
              <a:rPr lang="en-US" baseline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terlebih</a:t>
            </a:r>
            <a:r>
              <a:rPr lang="en-US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aseline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dahulu</a:t>
            </a:r>
            <a:r>
              <a:rPr lang="en-US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aseline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mendownload</a:t>
            </a:r>
            <a:r>
              <a:rPr lang="en-US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aseline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melalui</a:t>
            </a:r>
            <a:r>
              <a:rPr lang="en-US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website </a:t>
            </a:r>
            <a:r>
              <a:rPr lang="en-US" baseline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resmi</a:t>
            </a:r>
            <a:r>
              <a:rPr lang="en-US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oracle.</a:t>
            </a:r>
          </a:p>
          <a:p>
            <a:r>
              <a:rPr lang="id-ID" b="1" i="1" dirty="0" smtClean="0">
                <a:latin typeface="Courier New" panose="02070309020205020404" pitchFamily="49" charset="0"/>
                <a:ea typeface="Tahoma" panose="020B0604030504040204" pitchFamily="34" charset="0"/>
                <a:cs typeface="Courier New" panose="02070309020205020404" pitchFamily="49" charset="0"/>
                <a:hlinkClick r:id="rId3"/>
              </a:rPr>
              <a:t>https://www.oracle.com/technetwork/java/javase/downloads/jdk12-downloads-5295953.html</a:t>
            </a:r>
            <a:endParaRPr lang="en-US" b="1" i="1" dirty="0" smtClean="0">
              <a:latin typeface="Courier New" panose="02070309020205020404" pitchFamily="49" charset="0"/>
              <a:ea typeface="Tahoma" panose="020B0604030504040204" pitchFamily="34" charset="0"/>
              <a:cs typeface="Courier New" panose="02070309020205020404" pitchFamily="49" charset="0"/>
            </a:endParaRPr>
          </a:p>
          <a:p>
            <a:r>
              <a:rPr lang="en-US" b="0" i="0" dirty="0" smtClean="0">
                <a:latin typeface="Courier New" panose="02070309020205020404" pitchFamily="49" charset="0"/>
                <a:ea typeface="Tahoma" panose="020B0604030504040204" pitchFamily="34" charset="0"/>
                <a:cs typeface="Courier New" panose="02070309020205020404" pitchFamily="49" charset="0"/>
              </a:rPr>
              <a:t>JDK</a:t>
            </a:r>
            <a:r>
              <a:rPr lang="en-US" b="0" i="0" baseline="0" dirty="0" smtClean="0">
                <a:latin typeface="Courier New" panose="02070309020205020404" pitchFamily="49" charset="0"/>
                <a:ea typeface="Tahoma" panose="020B0604030504040204" pitchFamily="34" charset="0"/>
                <a:cs typeface="Courier New" panose="02070309020205020404" pitchFamily="49" charset="0"/>
              </a:rPr>
              <a:t> yang </a:t>
            </a:r>
            <a:r>
              <a:rPr lang="en-US" b="0" i="0" baseline="0" dirty="0" err="1" smtClean="0">
                <a:latin typeface="Courier New" panose="02070309020205020404" pitchFamily="49" charset="0"/>
                <a:ea typeface="Tahoma" panose="020B0604030504040204" pitchFamily="34" charset="0"/>
                <a:cs typeface="Courier New" panose="02070309020205020404" pitchFamily="49" charset="0"/>
              </a:rPr>
              <a:t>akan</a:t>
            </a:r>
            <a:r>
              <a:rPr lang="en-US" b="0" i="0" baseline="0" dirty="0" smtClean="0">
                <a:latin typeface="Courier New" panose="02070309020205020404" pitchFamily="49" charset="0"/>
                <a:ea typeface="Tahoma" panose="020B0604030504040204" pitchFamily="34" charset="0"/>
                <a:cs typeface="Courier New" panose="02070309020205020404" pitchFamily="49" charset="0"/>
              </a:rPr>
              <a:t> </a:t>
            </a:r>
            <a:r>
              <a:rPr lang="en-US" b="0" i="0" baseline="0" dirty="0" err="1" smtClean="0">
                <a:latin typeface="Courier New" panose="02070309020205020404" pitchFamily="49" charset="0"/>
                <a:ea typeface="Tahoma" panose="020B0604030504040204" pitchFamily="34" charset="0"/>
                <a:cs typeface="Courier New" panose="02070309020205020404" pitchFamily="49" charset="0"/>
              </a:rPr>
              <a:t>digunakan</a:t>
            </a:r>
            <a:r>
              <a:rPr lang="en-US" b="0" i="0" baseline="0" dirty="0" smtClean="0">
                <a:latin typeface="Courier New" panose="02070309020205020404" pitchFamily="49" charset="0"/>
                <a:ea typeface="Tahoma" panose="020B0604030504040204" pitchFamily="34" charset="0"/>
                <a:cs typeface="Courier New" panose="02070309020205020404" pitchFamily="49" charset="0"/>
              </a:rPr>
              <a:t> </a:t>
            </a:r>
            <a:r>
              <a:rPr lang="en-US" b="0" i="0" baseline="0" dirty="0" err="1" smtClean="0">
                <a:latin typeface="Courier New" panose="02070309020205020404" pitchFamily="49" charset="0"/>
                <a:ea typeface="Tahoma" panose="020B0604030504040204" pitchFamily="34" charset="0"/>
                <a:cs typeface="Courier New" panose="02070309020205020404" pitchFamily="49" charset="0"/>
              </a:rPr>
              <a:t>adalah</a:t>
            </a:r>
            <a:r>
              <a:rPr lang="en-US" b="0" i="0" baseline="0" dirty="0" smtClean="0">
                <a:latin typeface="Courier New" panose="02070309020205020404" pitchFamily="49" charset="0"/>
                <a:ea typeface="Tahoma" panose="020B0604030504040204" pitchFamily="34" charset="0"/>
                <a:cs typeface="Courier New" panose="02070309020205020404" pitchFamily="49" charset="0"/>
              </a:rPr>
              <a:t> </a:t>
            </a:r>
            <a:r>
              <a:rPr lang="en-US" b="0" i="0" baseline="0" dirty="0" err="1" smtClean="0">
                <a:latin typeface="Courier New" panose="02070309020205020404" pitchFamily="49" charset="0"/>
                <a:ea typeface="Tahoma" panose="020B0604030504040204" pitchFamily="34" charset="0"/>
                <a:cs typeface="Courier New" panose="02070309020205020404" pitchFamily="49" charset="0"/>
              </a:rPr>
              <a:t>versi</a:t>
            </a:r>
            <a:r>
              <a:rPr lang="en-US" b="0" i="0" baseline="0" dirty="0" smtClean="0">
                <a:latin typeface="Courier New" panose="02070309020205020404" pitchFamily="49" charset="0"/>
                <a:ea typeface="Tahoma" panose="020B0604030504040204" pitchFamily="34" charset="0"/>
                <a:cs typeface="Courier New" panose="02070309020205020404" pitchFamily="49" charset="0"/>
              </a:rPr>
              <a:t> </a:t>
            </a:r>
            <a:r>
              <a:rPr lang="en-US" b="1" i="0" baseline="0" dirty="0" smtClean="0">
                <a:latin typeface="Courier New" panose="02070309020205020404" pitchFamily="49" charset="0"/>
                <a:ea typeface="Tahoma" panose="020B0604030504040204" pitchFamily="34" charset="0"/>
                <a:cs typeface="Courier New" panose="02070309020205020404" pitchFamily="49" charset="0"/>
              </a:rPr>
              <a:t>JAVA SE 12</a:t>
            </a:r>
            <a:r>
              <a:rPr lang="en-US" b="0" i="0" baseline="0" dirty="0" smtClean="0">
                <a:latin typeface="Courier New" panose="02070309020205020404" pitchFamily="49" charset="0"/>
                <a:ea typeface="Tahoma" panose="020B0604030504040204" pitchFamily="34" charset="0"/>
                <a:cs typeface="Courier New" panose="02070309020205020404" pitchFamily="49" charset="0"/>
              </a:rPr>
              <a:t>.</a:t>
            </a:r>
            <a:endParaRPr lang="en-US" b="0" i="0" dirty="0" smtClean="0">
              <a:latin typeface="Courier New" panose="02070309020205020404" pitchFamily="49" charset="0"/>
              <a:ea typeface="Tahoma" panose="020B0604030504040204" pitchFamily="34" charset="0"/>
              <a:cs typeface="Courier New" panose="02070309020205020404" pitchFamily="49" charset="0"/>
            </a:endParaRPr>
          </a:p>
          <a:p>
            <a:endParaRPr lang="en-US" b="1" i="1" dirty="0" smtClean="0">
              <a:latin typeface="Courier New" panose="02070309020205020404" pitchFamily="49" charset="0"/>
              <a:ea typeface="Tahoma" panose="020B0604030504040204" pitchFamily="34" charset="0"/>
              <a:cs typeface="Courier New" panose="02070309020205020404" pitchFamily="49" charset="0"/>
            </a:endParaRPr>
          </a:p>
          <a:p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Untuk</a:t>
            </a:r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Sistem</a:t>
            </a:r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Operasi</a:t>
            </a:r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Windows</a:t>
            </a:r>
            <a:r>
              <a:rPr lang="en-US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aseline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pilih</a:t>
            </a:r>
            <a:r>
              <a:rPr lang="en-US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aseline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sesuai</a:t>
            </a:r>
            <a:r>
              <a:rPr lang="en-US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aseline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dengan</a:t>
            </a:r>
            <a:r>
              <a:rPr lang="en-US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aseline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versi</a:t>
            </a:r>
            <a:r>
              <a:rPr lang="en-US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Windows yang </a:t>
            </a:r>
            <a:r>
              <a:rPr lang="en-US" baseline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digunakan</a:t>
            </a:r>
            <a:r>
              <a:rPr lang="en-US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</a:t>
            </a:r>
            <a:r>
              <a:rPr lang="en-US" baseline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Sedangkan</a:t>
            </a:r>
            <a:r>
              <a:rPr lang="en-US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aseline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untuk</a:t>
            </a:r>
            <a:r>
              <a:rPr lang="en-US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Linux </a:t>
            </a:r>
            <a:r>
              <a:rPr lang="en-US" baseline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sebaiknya</a:t>
            </a:r>
            <a:r>
              <a:rPr lang="en-US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aseline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pilihalah</a:t>
            </a:r>
            <a:r>
              <a:rPr lang="en-US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aseline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sesuai</a:t>
            </a:r>
            <a:r>
              <a:rPr lang="en-US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aseline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dengan</a:t>
            </a:r>
            <a:r>
              <a:rPr lang="en-US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aseline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distronya</a:t>
            </a:r>
            <a:r>
              <a:rPr lang="en-US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baseline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sebab</a:t>
            </a:r>
            <a:r>
              <a:rPr lang="en-US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aseline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terkadang</a:t>
            </a:r>
            <a:r>
              <a:rPr lang="en-US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aseline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membutuhkan</a:t>
            </a:r>
            <a:r>
              <a:rPr lang="en-US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library </a:t>
            </a:r>
            <a:r>
              <a:rPr lang="en-US" baseline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tambahan</a:t>
            </a:r>
            <a:r>
              <a:rPr lang="en-US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aseline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lainnya</a:t>
            </a:r>
            <a:r>
              <a:rPr lang="en-US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endParaRPr lang="en-US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1351D7-7B69-40B9-8EEA-B4FEF26EED31}" type="slidenum">
              <a:rPr lang="id-ID" smtClean="0"/>
              <a:pPr/>
              <a:t>4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04538495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u="none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Tunggu</a:t>
            </a:r>
            <a:r>
              <a:rPr lang="en-US" u="none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u="none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hingga</a:t>
            </a:r>
            <a:r>
              <a:rPr lang="en-US" u="none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proses </a:t>
            </a:r>
            <a:r>
              <a:rPr lang="en-US" u="none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installasi</a:t>
            </a:r>
            <a:r>
              <a:rPr lang="en-US" u="none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u="none" baseline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selesai</a:t>
            </a:r>
            <a:r>
              <a:rPr lang="en-US" u="none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  <a:p>
            <a:endParaRPr lang="en-US" u="none" baseline="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u="none" baseline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Setelah</a:t>
            </a:r>
            <a:r>
              <a:rPr lang="en-US" u="none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u="none" baseline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installasi</a:t>
            </a:r>
            <a:r>
              <a:rPr lang="en-US" u="none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u="none" baseline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selesai</a:t>
            </a:r>
            <a:r>
              <a:rPr lang="en-US" u="none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u="none" baseline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klik</a:t>
            </a:r>
            <a:r>
              <a:rPr lang="en-US" u="none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="1" u="none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Next.</a:t>
            </a:r>
            <a:endParaRPr lang="en-US" u="none" baseline="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1351D7-7B69-40B9-8EEA-B4FEF26EED31}" type="slidenum">
              <a:rPr lang="id-ID" smtClean="0"/>
              <a:pPr/>
              <a:t>31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72839453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Cekli</a:t>
            </a:r>
            <a:r>
              <a:rPr lang="en-US" baseline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</a:t>
            </a:r>
            <a:r>
              <a:rPr lang="en-US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aseline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dibagian</a:t>
            </a:r>
            <a:r>
              <a:rPr lang="en-US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="1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Start Android Studio</a:t>
            </a:r>
          </a:p>
          <a:p>
            <a:pPr marL="228600" indent="-228600">
              <a:buFont typeface="+mj-lt"/>
              <a:buAutoNum type="arabicPeriod"/>
            </a:pPr>
            <a:r>
              <a:rPr lang="en-US" baseline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Klik</a:t>
            </a:r>
            <a:r>
              <a:rPr lang="en-US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="1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Finish</a:t>
            </a:r>
            <a:endParaRPr lang="id-ID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1351D7-7B69-40B9-8EEA-B4FEF26EED31}" type="slidenum">
              <a:rPr lang="id-ID" smtClean="0"/>
              <a:pPr/>
              <a:t>32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77611396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Pilih</a:t>
            </a:r>
            <a:r>
              <a:rPr lang="en-US" dirty="0" smtClean="0"/>
              <a:t> </a:t>
            </a:r>
            <a:r>
              <a:rPr lang="en-US" b="1" dirty="0" smtClean="0"/>
              <a:t>Do not</a:t>
            </a:r>
            <a:r>
              <a:rPr lang="en-US" b="1" baseline="0" dirty="0" smtClean="0"/>
              <a:t> import setting. </a:t>
            </a:r>
            <a:r>
              <a:rPr lang="en-US" b="0" baseline="0" dirty="0" err="1" smtClean="0"/>
              <a:t>Klik</a:t>
            </a:r>
            <a:r>
              <a:rPr lang="en-US" b="1" baseline="0" dirty="0" smtClean="0"/>
              <a:t> OK.</a:t>
            </a:r>
            <a:endParaRPr lang="id-ID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1351D7-7B69-40B9-8EEA-B4FEF26EED31}" type="slidenum">
              <a:rPr lang="id-ID" smtClean="0"/>
              <a:pPr/>
              <a:t>33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2734051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Pada</a:t>
            </a:r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tampilan</a:t>
            </a:r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Android Studio Setup Wizard, </a:t>
            </a:r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klik</a:t>
            </a:r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Next.</a:t>
            </a:r>
            <a:endParaRPr lang="id-ID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1351D7-7B69-40B9-8EEA-B4FEF26EED31}" type="slidenum">
              <a:rPr lang="id-ID" smtClean="0"/>
              <a:pPr/>
              <a:t>34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99856288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Pada</a:t>
            </a:r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bagian</a:t>
            </a:r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Install</a:t>
            </a:r>
            <a:r>
              <a:rPr lang="en-US" b="1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Type, </a:t>
            </a:r>
            <a:r>
              <a:rPr lang="en-US" b="0" baseline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pilih</a:t>
            </a:r>
            <a:r>
              <a:rPr lang="en-US" b="0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="1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Standard</a:t>
            </a:r>
            <a:r>
              <a:rPr lang="en-US" b="0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="0" baseline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dan</a:t>
            </a:r>
            <a:r>
              <a:rPr lang="en-US" b="0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="0" baseline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klik</a:t>
            </a:r>
            <a:r>
              <a:rPr lang="en-US" b="0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="1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Next.</a:t>
            </a:r>
            <a:endParaRPr lang="id-ID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1351D7-7B69-40B9-8EEA-B4FEF26EED31}" type="slidenum">
              <a:rPr lang="id-ID" smtClean="0"/>
              <a:pPr/>
              <a:t>35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00663397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1351D7-7B69-40B9-8EEA-B4FEF26EED31}" type="slidenum">
              <a:rPr lang="id-ID" smtClean="0"/>
              <a:pPr/>
              <a:t>36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8715789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Pada</a:t>
            </a:r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tahap</a:t>
            </a:r>
            <a:r>
              <a:rPr lang="en-US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aseline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ini</a:t>
            </a:r>
            <a:r>
              <a:rPr lang="en-US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aseline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pastikan</a:t>
            </a:r>
            <a:r>
              <a:rPr lang="en-US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aseline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komputer</a:t>
            </a:r>
            <a:r>
              <a:rPr lang="en-US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/laptop yang </a:t>
            </a:r>
            <a:r>
              <a:rPr lang="en-US" baseline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sedang</a:t>
            </a:r>
            <a:r>
              <a:rPr lang="en-US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aseline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menginstall</a:t>
            </a:r>
            <a:r>
              <a:rPr lang="en-US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Android Studio </a:t>
            </a:r>
            <a:r>
              <a:rPr lang="en-US" baseline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harus</a:t>
            </a:r>
            <a:r>
              <a:rPr lang="en-US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aseline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bisa</a:t>
            </a:r>
            <a:r>
              <a:rPr lang="en-US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aseline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akses</a:t>
            </a:r>
            <a:r>
              <a:rPr lang="en-US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="1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Internet</a:t>
            </a:r>
            <a:r>
              <a:rPr lang="en-US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aseline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untuk</a:t>
            </a:r>
            <a:r>
              <a:rPr lang="en-US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aseline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mendownload</a:t>
            </a:r>
            <a:r>
              <a:rPr lang="en-US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file </a:t>
            </a:r>
            <a:r>
              <a:rPr lang="en-US" baseline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pendukung</a:t>
            </a:r>
            <a:r>
              <a:rPr lang="en-US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endParaRPr lang="id-ID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1351D7-7B69-40B9-8EEA-B4FEF26EED31}" type="slidenum">
              <a:rPr lang="id-ID" smtClean="0"/>
              <a:pPr/>
              <a:t>37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78872772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Tunggu</a:t>
            </a:r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beberapa</a:t>
            </a:r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menit</a:t>
            </a:r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hingga</a:t>
            </a:r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proses download </a:t>
            </a:r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selesai</a:t>
            </a:r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endParaRPr lang="id-ID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1351D7-7B69-40B9-8EEA-B4FEF26EED31}" type="slidenum">
              <a:rPr lang="id-ID" smtClean="0"/>
              <a:pPr/>
              <a:t>38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16182527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Hingga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tahap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ini</a:t>
            </a:r>
            <a:r>
              <a:rPr lang="en-US" dirty="0" smtClean="0"/>
              <a:t> proses </a:t>
            </a:r>
            <a:r>
              <a:rPr lang="en-US" dirty="0" err="1" smtClean="0"/>
              <a:t>installasi</a:t>
            </a:r>
            <a:r>
              <a:rPr lang="en-US" baseline="0" dirty="0" smtClean="0"/>
              <a:t> </a:t>
            </a:r>
            <a:r>
              <a:rPr lang="en-US" b="1" baseline="0" dirty="0" smtClean="0"/>
              <a:t>Android Studio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telah</a:t>
            </a:r>
            <a:r>
              <a:rPr lang="en-US" baseline="0" dirty="0" smtClean="0"/>
              <a:t> </a:t>
            </a:r>
            <a:r>
              <a:rPr lang="en-US" b="1" baseline="0" dirty="0" err="1" smtClean="0"/>
              <a:t>selesai</a:t>
            </a:r>
            <a:r>
              <a:rPr lang="en-US" baseline="0" dirty="0" smtClean="0"/>
              <a:t>.</a:t>
            </a:r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1351D7-7B69-40B9-8EEA-B4FEF26EED31}" type="slidenum">
              <a:rPr lang="id-ID" smtClean="0"/>
              <a:pPr/>
              <a:t>40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52555591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Direkomendasikan</a:t>
            </a:r>
            <a:r>
              <a:rPr lang="en-US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aseline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untuk</a:t>
            </a:r>
            <a:r>
              <a:rPr lang="en-US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aseline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mendownload</a:t>
            </a:r>
            <a:r>
              <a:rPr lang="en-US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="1" baseline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xampp</a:t>
            </a:r>
            <a:r>
              <a:rPr lang="en-US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aseline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versi</a:t>
            </a:r>
            <a:r>
              <a:rPr lang="en-US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="1" baseline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terbaru</a:t>
            </a:r>
            <a:r>
              <a:rPr lang="en-US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endParaRPr lang="id-ID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1351D7-7B69-40B9-8EEA-B4FEF26EED31}" type="slidenum">
              <a:rPr lang="id-ID" smtClean="0"/>
              <a:pPr/>
              <a:t>41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7812246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Jika</a:t>
            </a:r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aplikasi</a:t>
            </a:r>
            <a:r>
              <a:rPr lang="en-US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JDK </a:t>
            </a:r>
            <a:r>
              <a:rPr lang="en-US" baseline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telah</a:t>
            </a:r>
            <a:r>
              <a:rPr lang="en-US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aseline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berhasil</a:t>
            </a:r>
            <a:r>
              <a:rPr lang="en-US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di download, </a:t>
            </a:r>
            <a:r>
              <a:rPr lang="en-US" baseline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selanjutnya</a:t>
            </a:r>
            <a:r>
              <a:rPr lang="en-US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aseline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klik</a:t>
            </a:r>
            <a:r>
              <a:rPr lang="en-US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2 kali </a:t>
            </a:r>
            <a:r>
              <a:rPr lang="en-US" baseline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pada</a:t>
            </a:r>
            <a:r>
              <a:rPr lang="en-US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file JDK </a:t>
            </a:r>
            <a:r>
              <a:rPr lang="en-US" baseline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tersebut</a:t>
            </a:r>
            <a:r>
              <a:rPr lang="en-US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aseline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untuk</a:t>
            </a:r>
            <a:r>
              <a:rPr lang="en-US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aseline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memulai</a:t>
            </a:r>
            <a:r>
              <a:rPr lang="en-US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proses </a:t>
            </a:r>
            <a:r>
              <a:rPr lang="en-US" baseline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installasi</a:t>
            </a:r>
            <a:r>
              <a:rPr lang="en-US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1351D7-7B69-40B9-8EEA-B4FEF26EED31}" type="slidenum">
              <a:rPr lang="id-ID" smtClean="0"/>
              <a:pPr/>
              <a:t>5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63384775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Jika</a:t>
            </a:r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XAMPP</a:t>
            </a:r>
            <a:r>
              <a:rPr lang="en-US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aseline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telah</a:t>
            </a:r>
            <a:r>
              <a:rPr lang="en-US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aseline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berhasil</a:t>
            </a:r>
            <a:r>
              <a:rPr lang="en-US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="1" baseline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didownload</a:t>
            </a:r>
            <a:r>
              <a:rPr lang="en-US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baseline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klik</a:t>
            </a:r>
            <a:r>
              <a:rPr lang="en-US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2 kali </a:t>
            </a:r>
            <a:r>
              <a:rPr lang="en-US" baseline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pada</a:t>
            </a:r>
            <a:r>
              <a:rPr lang="en-US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file </a:t>
            </a:r>
            <a:r>
              <a:rPr lang="en-US" baseline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tersebut</a:t>
            </a:r>
            <a:r>
              <a:rPr lang="en-US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aseline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untuk</a:t>
            </a:r>
            <a:r>
              <a:rPr lang="en-US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aseline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melakukan</a:t>
            </a:r>
            <a:r>
              <a:rPr lang="en-US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proses </a:t>
            </a:r>
            <a:r>
              <a:rPr lang="en-US" b="1" baseline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installasi</a:t>
            </a:r>
            <a:r>
              <a:rPr lang="en-US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  <a:p>
            <a:endParaRPr lang="en-US" baseline="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baseline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Pilih</a:t>
            </a:r>
            <a:r>
              <a:rPr lang="en-US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Bahasa </a:t>
            </a:r>
            <a:r>
              <a:rPr lang="en-US" b="1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English</a:t>
            </a:r>
            <a:r>
              <a:rPr lang="en-US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baseline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kemudian</a:t>
            </a:r>
            <a:r>
              <a:rPr lang="en-US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aseline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klik</a:t>
            </a:r>
            <a:r>
              <a:rPr lang="en-US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="1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OK</a:t>
            </a:r>
            <a:r>
              <a:rPr lang="en-US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endParaRPr lang="id-ID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1351D7-7B69-40B9-8EEA-B4FEF26EED31}" type="slidenum">
              <a:rPr lang="id-ID" smtClean="0"/>
              <a:pPr/>
              <a:t>42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78048422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Error</a:t>
            </a:r>
            <a:r>
              <a:rPr lang="en-US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aseline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tersebut</a:t>
            </a:r>
            <a:r>
              <a:rPr lang="en-US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aseline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dapat</a:t>
            </a:r>
            <a:r>
              <a:rPr lang="en-US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aseline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diselesaikan</a:t>
            </a:r>
            <a:r>
              <a:rPr lang="en-US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aseline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pada</a:t>
            </a:r>
            <a:r>
              <a:rPr lang="en-US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="1" baseline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tahap</a:t>
            </a:r>
            <a:r>
              <a:rPr lang="en-US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="1" baseline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berikutnya</a:t>
            </a:r>
            <a:endParaRPr lang="id-ID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1351D7-7B69-40B9-8EEA-B4FEF26EED31}" type="slidenum">
              <a:rPr lang="id-ID" smtClean="0"/>
              <a:pPr/>
              <a:t>43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29092105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Pada</a:t>
            </a:r>
            <a:r>
              <a:rPr lang="en-US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aseline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tahap</a:t>
            </a:r>
            <a:r>
              <a:rPr lang="en-US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aseline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ini</a:t>
            </a:r>
            <a:r>
              <a:rPr lang="en-US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aseline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direkomendasikan</a:t>
            </a:r>
            <a:r>
              <a:rPr lang="en-US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aseline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untuk</a:t>
            </a:r>
            <a:r>
              <a:rPr lang="en-US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aseline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menutup</a:t>
            </a:r>
            <a:r>
              <a:rPr lang="en-US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aseline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semua</a:t>
            </a:r>
            <a:r>
              <a:rPr lang="en-US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aseline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aplikasi</a:t>
            </a:r>
            <a:r>
              <a:rPr lang="en-US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yang </a:t>
            </a:r>
            <a:r>
              <a:rPr lang="en-US" baseline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sedang</a:t>
            </a:r>
            <a:r>
              <a:rPr lang="en-US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aseline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dijalankan</a:t>
            </a:r>
            <a:r>
              <a:rPr lang="en-US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aseline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sehingga</a:t>
            </a:r>
            <a:r>
              <a:rPr lang="en-US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yang </a:t>
            </a:r>
            <a:r>
              <a:rPr lang="en-US" baseline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tersisa</a:t>
            </a:r>
            <a:r>
              <a:rPr lang="en-US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aseline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hanya</a:t>
            </a:r>
            <a:r>
              <a:rPr lang="en-US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proses </a:t>
            </a:r>
            <a:r>
              <a:rPr lang="en-US" baseline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installasi</a:t>
            </a:r>
            <a:r>
              <a:rPr lang="en-US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XAMPP. </a:t>
            </a:r>
          </a:p>
          <a:p>
            <a:r>
              <a:rPr lang="en-US" baseline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Jika</a:t>
            </a:r>
            <a:r>
              <a:rPr lang="en-US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aseline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sudah</a:t>
            </a:r>
            <a:r>
              <a:rPr lang="en-US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aseline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menutup</a:t>
            </a:r>
            <a:r>
              <a:rPr lang="en-US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aseline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semua</a:t>
            </a:r>
            <a:r>
              <a:rPr lang="en-US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aseline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aplikasi</a:t>
            </a:r>
            <a:r>
              <a:rPr lang="en-US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baseline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klik</a:t>
            </a:r>
            <a:r>
              <a:rPr lang="en-US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="1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Next</a:t>
            </a:r>
            <a:r>
              <a:rPr lang="en-US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  <a:p>
            <a:endParaRPr lang="en-US" baseline="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id-ID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1351D7-7B69-40B9-8EEA-B4FEF26EED31}" type="slidenum">
              <a:rPr lang="id-ID" smtClean="0"/>
              <a:pPr/>
              <a:t>44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66826537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Tahap</a:t>
            </a:r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ini</a:t>
            </a:r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direkomendasikan</a:t>
            </a:r>
            <a:r>
              <a:rPr lang="en-US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aseline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untuk</a:t>
            </a:r>
            <a:r>
              <a:rPr lang="en-US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="1" baseline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menceklis</a:t>
            </a:r>
            <a:r>
              <a:rPr lang="en-US" b="1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="1" baseline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semua</a:t>
            </a:r>
            <a:r>
              <a:rPr lang="en-US" b="1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="1" baseline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komponen</a:t>
            </a:r>
            <a:r>
              <a:rPr lang="en-US" b="1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yang </a:t>
            </a:r>
            <a:r>
              <a:rPr lang="en-US" baseline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ada</a:t>
            </a:r>
            <a:r>
              <a:rPr lang="en-US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</a:t>
            </a:r>
            <a:r>
              <a:rPr lang="en-US" baseline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Komponen</a:t>
            </a:r>
            <a:r>
              <a:rPr lang="en-US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aseline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tersebut</a:t>
            </a:r>
            <a:r>
              <a:rPr lang="en-US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aseline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membutuhkan</a:t>
            </a:r>
            <a:r>
              <a:rPr lang="en-US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aseline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ruang</a:t>
            </a:r>
            <a:r>
              <a:rPr lang="en-US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aseline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penyimpanan</a:t>
            </a:r>
            <a:r>
              <a:rPr lang="en-US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aseline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sekitar</a:t>
            </a:r>
            <a:r>
              <a:rPr lang="en-US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="1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668.8MB.</a:t>
            </a:r>
          </a:p>
          <a:p>
            <a:r>
              <a:rPr lang="en-US" b="0" baseline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Jika</a:t>
            </a:r>
            <a:r>
              <a:rPr lang="en-US" b="0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="0" baseline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sudah</a:t>
            </a:r>
            <a:r>
              <a:rPr lang="en-US" b="0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="0" baseline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tekan</a:t>
            </a:r>
            <a:r>
              <a:rPr lang="en-US" b="0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="0" baseline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tombol</a:t>
            </a:r>
            <a:r>
              <a:rPr lang="en-US" b="0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="1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Next</a:t>
            </a:r>
            <a:r>
              <a:rPr lang="en-US" b="0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endParaRPr lang="id-ID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1351D7-7B69-40B9-8EEA-B4FEF26EED31}" type="slidenum">
              <a:rPr lang="id-ID" smtClean="0"/>
              <a:pPr/>
              <a:t>45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7048198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Direkomendasikan</a:t>
            </a:r>
            <a:r>
              <a:rPr lang="en-US" dirty="0" smtClean="0"/>
              <a:t> </a:t>
            </a: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membiarkan</a:t>
            </a:r>
            <a:r>
              <a:rPr lang="en-US" dirty="0" smtClean="0"/>
              <a:t> </a:t>
            </a:r>
            <a:r>
              <a:rPr lang="en-US" dirty="0" err="1" smtClean="0"/>
              <a:t>lokasi</a:t>
            </a:r>
            <a:r>
              <a:rPr lang="en-US" dirty="0" smtClean="0"/>
              <a:t> </a:t>
            </a:r>
            <a:r>
              <a:rPr lang="en-US" dirty="0" err="1" smtClean="0"/>
              <a:t>installasi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secara</a:t>
            </a:r>
            <a:r>
              <a:rPr lang="en-US" baseline="0" dirty="0" smtClean="0"/>
              <a:t> default. </a:t>
            </a:r>
            <a:r>
              <a:rPr lang="en-US" baseline="0" dirty="0" err="1" smtClean="0"/>
              <a:t>Yaitu</a:t>
            </a:r>
            <a:r>
              <a:rPr lang="en-US" baseline="0" dirty="0" smtClean="0"/>
              <a:t> di </a:t>
            </a:r>
            <a:r>
              <a:rPr lang="en-US" b="1" baseline="0" dirty="0" smtClean="0"/>
              <a:t>C:\xampp</a:t>
            </a:r>
          </a:p>
          <a:p>
            <a:r>
              <a:rPr lang="en-US" b="0" baseline="0" dirty="0" err="1" smtClean="0"/>
              <a:t>Selanjutnya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klik</a:t>
            </a:r>
            <a:r>
              <a:rPr lang="en-US" b="0" baseline="0" dirty="0" smtClean="0"/>
              <a:t> </a:t>
            </a:r>
            <a:r>
              <a:rPr lang="en-US" b="1" baseline="0" dirty="0" smtClean="0"/>
              <a:t>Install.</a:t>
            </a:r>
            <a:endParaRPr lang="en-US" b="0" baseline="0" dirty="0" smtClean="0"/>
          </a:p>
          <a:p>
            <a:endParaRPr lang="en-US" b="0" baseline="0" dirty="0" smtClean="0"/>
          </a:p>
          <a:p>
            <a:r>
              <a:rPr lang="en-US" b="0" baseline="0" dirty="0" err="1" smtClean="0"/>
              <a:t>Pada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tahap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ini</a:t>
            </a:r>
            <a:r>
              <a:rPr lang="en-US" b="0" baseline="0" dirty="0" smtClean="0"/>
              <a:t> pula </a:t>
            </a:r>
            <a:r>
              <a:rPr lang="en-US" b="0" baseline="0" dirty="0" err="1" smtClean="0"/>
              <a:t>dapat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diketahui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berapa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ruang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penyimpanan</a:t>
            </a:r>
            <a:r>
              <a:rPr lang="en-US" b="0" baseline="0" dirty="0" smtClean="0"/>
              <a:t> yang </a:t>
            </a:r>
            <a:r>
              <a:rPr lang="en-US" b="0" baseline="0" dirty="0" err="1" smtClean="0"/>
              <a:t>dibutuhkan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dan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berapa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ruang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penyimpanan</a:t>
            </a:r>
            <a:r>
              <a:rPr lang="en-US" b="0" baseline="0" dirty="0" smtClean="0"/>
              <a:t> yang </a:t>
            </a:r>
            <a:r>
              <a:rPr lang="en-US" b="0" baseline="0" dirty="0" err="1" smtClean="0"/>
              <a:t>tersedia</a:t>
            </a:r>
            <a:r>
              <a:rPr lang="en-US" b="0" baseline="0" dirty="0" smtClean="0"/>
              <a:t>.</a:t>
            </a:r>
            <a:endParaRPr lang="id-ID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1351D7-7B69-40B9-8EEA-B4FEF26EED31}" type="slidenum">
              <a:rPr lang="id-ID" smtClean="0"/>
              <a:pPr/>
              <a:t>46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57687775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Hingga</a:t>
            </a:r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tahap</a:t>
            </a:r>
            <a:r>
              <a:rPr lang="en-US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aseline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ini</a:t>
            </a:r>
            <a:r>
              <a:rPr lang="en-US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proses </a:t>
            </a:r>
            <a:r>
              <a:rPr lang="en-US" baseline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installasi</a:t>
            </a:r>
            <a:r>
              <a:rPr lang="en-US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="1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XAMPP</a:t>
            </a:r>
            <a:r>
              <a:rPr lang="en-US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aseline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telah</a:t>
            </a:r>
            <a:r>
              <a:rPr lang="en-US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="1" baseline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selesai</a:t>
            </a:r>
            <a:r>
              <a:rPr lang="en-US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endParaRPr lang="id-ID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1351D7-7B69-40B9-8EEA-B4FEF26EED31}" type="slidenum">
              <a:rPr lang="id-ID" smtClean="0"/>
              <a:pPr/>
              <a:t>49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9448801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Download</a:t>
            </a:r>
            <a:r>
              <a:rPr lang="en-US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="1" baseline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Git</a:t>
            </a:r>
            <a:r>
              <a:rPr lang="en-US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aseline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pada</a:t>
            </a:r>
            <a:r>
              <a:rPr lang="en-US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link </a:t>
            </a:r>
            <a:r>
              <a:rPr lang="en-US" baseline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berikut</a:t>
            </a:r>
            <a:r>
              <a:rPr lang="en-US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  <a:p>
            <a:r>
              <a:rPr lang="id-ID" sz="12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3"/>
              </a:rPr>
              <a:t>https://git-scm.co</a:t>
            </a:r>
            <a:r>
              <a:rPr lang="en-US" sz="12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3"/>
              </a:rPr>
              <a:t>m/downloads</a:t>
            </a:r>
            <a:endParaRPr lang="en-US" sz="1200" b="1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US" b="1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b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Download</a:t>
            </a:r>
            <a:r>
              <a:rPr lang="en-US" b="0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="0" baseline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installasi</a:t>
            </a:r>
            <a:r>
              <a:rPr lang="en-US" b="0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="1" baseline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Git</a:t>
            </a:r>
            <a:r>
              <a:rPr lang="en-US" b="0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="0" baseline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sesuai</a:t>
            </a:r>
            <a:r>
              <a:rPr lang="en-US" b="0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="0" baseline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dengan</a:t>
            </a:r>
            <a:r>
              <a:rPr lang="en-US" b="0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="1" baseline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sistem</a:t>
            </a:r>
            <a:r>
              <a:rPr lang="en-US" b="1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="1" baseline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operasi</a:t>
            </a:r>
            <a:r>
              <a:rPr lang="en-US" b="1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yang </a:t>
            </a:r>
            <a:r>
              <a:rPr lang="en-US" b="1" baseline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digunakan</a:t>
            </a:r>
            <a:r>
              <a:rPr lang="en-US" b="0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endParaRPr lang="id-ID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1351D7-7B69-40B9-8EEA-B4FEF26EED31}" type="slidenum">
              <a:rPr lang="id-ID" smtClean="0"/>
              <a:pPr/>
              <a:t>50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08138597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Jika</a:t>
            </a:r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installasi</a:t>
            </a:r>
            <a:r>
              <a:rPr lang="en-US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="1" baseline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Git</a:t>
            </a:r>
            <a:r>
              <a:rPr lang="en-US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aseline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telah</a:t>
            </a:r>
            <a:r>
              <a:rPr lang="en-US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aseline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berhasil</a:t>
            </a:r>
            <a:r>
              <a:rPr lang="en-US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aseline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didownload</a:t>
            </a:r>
            <a:r>
              <a:rPr lang="en-US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baseline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klik</a:t>
            </a:r>
            <a:r>
              <a:rPr lang="en-US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2 kali </a:t>
            </a:r>
            <a:r>
              <a:rPr lang="en-US" baseline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pada</a:t>
            </a:r>
            <a:r>
              <a:rPr lang="en-US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file </a:t>
            </a:r>
            <a:r>
              <a:rPr lang="en-US" baseline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tersebut</a:t>
            </a:r>
            <a:r>
              <a:rPr lang="en-US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aseline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untuk</a:t>
            </a:r>
            <a:r>
              <a:rPr lang="en-US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aseline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melakukan</a:t>
            </a:r>
            <a:r>
              <a:rPr lang="en-US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proses </a:t>
            </a:r>
            <a:r>
              <a:rPr lang="en-US" b="1" baseline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installasi</a:t>
            </a:r>
            <a:r>
              <a:rPr lang="en-US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endParaRPr lang="id-ID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1351D7-7B69-40B9-8EEA-B4FEF26EED31}" type="slidenum">
              <a:rPr lang="id-ID" smtClean="0"/>
              <a:pPr/>
              <a:t>51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74798144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Tampilan</a:t>
            </a:r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pertama</a:t>
            </a:r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saat</a:t>
            </a:r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proses </a:t>
            </a:r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installasi</a:t>
            </a:r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Git</a:t>
            </a:r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</a:t>
            </a:r>
            <a:endParaRPr lang="id-ID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1351D7-7B69-40B9-8EEA-B4FEF26EED31}" type="slidenum">
              <a:rPr lang="id-ID" smtClean="0"/>
              <a:pPr/>
              <a:t>52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48421902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Tahap</a:t>
            </a:r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ini</a:t>
            </a:r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adalah</a:t>
            </a:r>
            <a:r>
              <a:rPr lang="en-US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aseline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memilih</a:t>
            </a:r>
            <a:r>
              <a:rPr lang="en-US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="1" baseline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lokasi</a:t>
            </a:r>
            <a:r>
              <a:rPr lang="en-US" b="1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="1" baseline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installasi</a:t>
            </a:r>
            <a:r>
              <a:rPr lang="en-US" b="1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="1" baseline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Git</a:t>
            </a:r>
            <a:r>
              <a:rPr lang="en-US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</a:t>
            </a:r>
            <a:r>
              <a:rPr lang="en-US" baseline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Biarkan</a:t>
            </a:r>
            <a:r>
              <a:rPr lang="en-US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aseline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secara</a:t>
            </a:r>
            <a:r>
              <a:rPr lang="en-US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="1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default</a:t>
            </a:r>
            <a:r>
              <a:rPr lang="en-US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</a:t>
            </a:r>
            <a:r>
              <a:rPr lang="en-US" baseline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Selanjutnya</a:t>
            </a:r>
            <a:r>
              <a:rPr lang="en-US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aseline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klik</a:t>
            </a:r>
            <a:r>
              <a:rPr lang="en-US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="1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Next</a:t>
            </a:r>
            <a:r>
              <a:rPr lang="en-US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endParaRPr lang="id-ID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1351D7-7B69-40B9-8EEA-B4FEF26EED31}" type="slidenum">
              <a:rPr lang="id-ID" smtClean="0"/>
              <a:pPr/>
              <a:t>53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2522850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Tampilan</a:t>
            </a:r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awal</a:t>
            </a:r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aplikasi</a:t>
            </a:r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JDK </a:t>
            </a:r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pada</a:t>
            </a:r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saat</a:t>
            </a:r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melakukan</a:t>
            </a:r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installasi</a:t>
            </a:r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</a:t>
            </a:r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Klik</a:t>
            </a:r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Next </a:t>
            </a:r>
            <a:r>
              <a:rPr lang="en-US" b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untuk</a:t>
            </a:r>
            <a:r>
              <a:rPr lang="en-US" b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melanjutkan</a:t>
            </a:r>
            <a:r>
              <a:rPr lang="en-US" b="0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proses </a:t>
            </a:r>
            <a:r>
              <a:rPr lang="en-US" b="0" baseline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installasi</a:t>
            </a:r>
            <a:r>
              <a:rPr lang="en-US" b="0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1351D7-7B69-40B9-8EEA-B4FEF26EED31}" type="slidenum">
              <a:rPr lang="id-ID" smtClean="0"/>
              <a:pPr/>
              <a:t>6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31927869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Biarkan</a:t>
            </a:r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secara</a:t>
            </a:r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default</a:t>
            </a:r>
            <a:r>
              <a:rPr lang="en-US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aseline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untuk</a:t>
            </a:r>
            <a:r>
              <a:rPr lang="en-US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aseline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pemilihan</a:t>
            </a:r>
            <a:r>
              <a:rPr lang="en-US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aseline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komponen</a:t>
            </a:r>
            <a:r>
              <a:rPr lang="en-US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</a:t>
            </a:r>
            <a:r>
              <a:rPr lang="en-US" baseline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Selanjutnya</a:t>
            </a:r>
            <a:r>
              <a:rPr lang="en-US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aseline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klik</a:t>
            </a:r>
            <a:r>
              <a:rPr lang="en-US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="1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Next</a:t>
            </a:r>
            <a:r>
              <a:rPr lang="en-US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endParaRPr lang="id-ID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1351D7-7B69-40B9-8EEA-B4FEF26EED31}" type="slidenum">
              <a:rPr lang="id-ID" smtClean="0"/>
              <a:pPr/>
              <a:t>54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63999356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Biarkan</a:t>
            </a:r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secara</a:t>
            </a:r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default</a:t>
            </a:r>
            <a:r>
              <a:rPr lang="en-US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aseline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untuk</a:t>
            </a:r>
            <a:r>
              <a:rPr lang="en-US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="1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Start Menu Folder</a:t>
            </a:r>
            <a:r>
              <a:rPr lang="en-US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</a:t>
            </a:r>
            <a:r>
              <a:rPr lang="en-US" baseline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Selanjutnya</a:t>
            </a:r>
            <a:r>
              <a:rPr lang="en-US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aseline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klik</a:t>
            </a:r>
            <a:r>
              <a:rPr lang="en-US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="1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Next</a:t>
            </a:r>
            <a:r>
              <a:rPr lang="en-US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  <a:p>
            <a:endParaRPr lang="en-US" baseline="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baseline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Pastikan</a:t>
            </a:r>
            <a:r>
              <a:rPr lang="en-US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aseline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tidak</a:t>
            </a:r>
            <a:r>
              <a:rPr lang="en-US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aseline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menceklis</a:t>
            </a:r>
            <a:r>
              <a:rPr lang="en-US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aseline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bagian</a:t>
            </a:r>
            <a:r>
              <a:rPr lang="en-US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="1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Don’t create a Start Menu Folder</a:t>
            </a:r>
            <a:r>
              <a:rPr lang="en-US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agar </a:t>
            </a:r>
            <a:r>
              <a:rPr lang="en-US" baseline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memudahkan</a:t>
            </a:r>
            <a:r>
              <a:rPr lang="en-US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aseline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pengguna</a:t>
            </a:r>
            <a:r>
              <a:rPr lang="en-US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aseline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untuk</a:t>
            </a:r>
            <a:r>
              <a:rPr lang="en-US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aseline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menjalankan</a:t>
            </a:r>
            <a:r>
              <a:rPr lang="en-US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="1" baseline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Git</a:t>
            </a:r>
            <a:r>
              <a:rPr lang="en-US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aseline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lewat</a:t>
            </a:r>
            <a:r>
              <a:rPr lang="en-US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="1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Start Menu Folder.</a:t>
            </a:r>
            <a:r>
              <a:rPr lang="en-US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endParaRPr lang="id-ID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1351D7-7B69-40B9-8EEA-B4FEF26EED31}" type="slidenum">
              <a:rPr lang="id-ID" smtClean="0"/>
              <a:pPr/>
              <a:t>55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47047323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1351D7-7B69-40B9-8EEA-B4FEF26EED31}" type="slidenum">
              <a:rPr lang="id-ID" smtClean="0"/>
              <a:pPr/>
              <a:t>59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93879319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1351D7-7B69-40B9-8EEA-B4FEF26EED31}" type="slidenum">
              <a:rPr lang="id-ID" smtClean="0"/>
              <a:pPr/>
              <a:t>61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901661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Ceklis</a:t>
            </a:r>
            <a:r>
              <a:rPr lang="en-US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aseline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bagian</a:t>
            </a:r>
            <a:r>
              <a:rPr lang="en-US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="1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Launch </a:t>
            </a:r>
            <a:r>
              <a:rPr lang="en-US" b="1" baseline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Git</a:t>
            </a:r>
            <a:r>
              <a:rPr lang="en-US" b="1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Bash </a:t>
            </a:r>
            <a:r>
              <a:rPr lang="en-US" baseline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untuk</a:t>
            </a:r>
            <a:r>
              <a:rPr lang="en-US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aseline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langsung</a:t>
            </a:r>
            <a:r>
              <a:rPr lang="en-US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="1" baseline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menjalankan</a:t>
            </a:r>
            <a:r>
              <a:rPr lang="en-US" b="1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="1" baseline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Git</a:t>
            </a:r>
            <a:r>
              <a:rPr lang="en-US" b="1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Bash</a:t>
            </a:r>
            <a:r>
              <a:rPr lang="en-US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  <a:p>
            <a:pPr marL="228600" indent="-228600">
              <a:buFont typeface="+mj-lt"/>
              <a:buAutoNum type="arabicPeriod"/>
            </a:pPr>
            <a:r>
              <a:rPr lang="en-US" baseline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Ceklis</a:t>
            </a:r>
            <a:r>
              <a:rPr lang="en-US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aseline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bagian</a:t>
            </a:r>
            <a:r>
              <a:rPr lang="en-US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="1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View Release Notes </a:t>
            </a:r>
            <a:r>
              <a:rPr lang="en-US" baseline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untuk</a:t>
            </a:r>
            <a:r>
              <a:rPr lang="en-US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aseline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melihat</a:t>
            </a:r>
            <a:r>
              <a:rPr lang="en-US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="1" baseline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catatan</a:t>
            </a:r>
            <a:r>
              <a:rPr lang="en-US" b="1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="1" baseline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perilisan</a:t>
            </a:r>
            <a:r>
              <a:rPr lang="en-US" b="1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="1" baseline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aplikasi</a:t>
            </a:r>
            <a:r>
              <a:rPr lang="en-US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  <a:p>
            <a:pPr marL="228600" indent="-228600">
              <a:buFont typeface="+mj-lt"/>
              <a:buAutoNum type="arabicPeriod"/>
            </a:pPr>
            <a:r>
              <a:rPr lang="en-US" baseline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Selanjutnya</a:t>
            </a:r>
            <a:r>
              <a:rPr lang="en-US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aseline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klik</a:t>
            </a:r>
            <a:r>
              <a:rPr lang="en-US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="1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Finish</a:t>
            </a:r>
            <a:r>
              <a:rPr lang="en-US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endParaRPr lang="id-ID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1351D7-7B69-40B9-8EEA-B4FEF26EED31}" type="slidenum">
              <a:rPr lang="id-ID" smtClean="0"/>
              <a:pPr/>
              <a:t>62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74359228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Untuk</a:t>
            </a:r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memastikan</a:t>
            </a:r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installasi</a:t>
            </a:r>
            <a:r>
              <a:rPr lang="en-US" b="1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="1" baseline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Git</a:t>
            </a:r>
            <a:r>
              <a:rPr lang="en-US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aseline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benar-benar</a:t>
            </a:r>
            <a:r>
              <a:rPr lang="en-US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aseline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berhasil</a:t>
            </a:r>
            <a:r>
              <a:rPr lang="en-US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baseline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ketikan</a:t>
            </a:r>
            <a:r>
              <a:rPr lang="en-US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aseline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perintah</a:t>
            </a:r>
            <a:r>
              <a:rPr lang="en-US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aseline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pada</a:t>
            </a:r>
            <a:r>
              <a:rPr lang="en-US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CMD </a:t>
            </a:r>
            <a:r>
              <a:rPr lang="en-US" b="1" baseline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git</a:t>
            </a:r>
            <a:r>
              <a:rPr lang="en-US" b="1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–version.</a:t>
            </a:r>
          </a:p>
          <a:p>
            <a:r>
              <a:rPr lang="en-US" b="0" baseline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Maka</a:t>
            </a:r>
            <a:r>
              <a:rPr lang="en-US" b="0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="0" baseline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akan</a:t>
            </a:r>
            <a:r>
              <a:rPr lang="en-US" b="0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="0" baseline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muncul</a:t>
            </a:r>
            <a:r>
              <a:rPr lang="en-US" b="0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="0" baseline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versi</a:t>
            </a:r>
            <a:r>
              <a:rPr lang="en-US" b="0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="0" baseline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git</a:t>
            </a:r>
            <a:r>
              <a:rPr lang="en-US" b="0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yang </a:t>
            </a:r>
            <a:r>
              <a:rPr lang="en-US" b="0" baseline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telah</a:t>
            </a:r>
            <a:r>
              <a:rPr lang="en-US" b="0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="0" baseline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diinstall</a:t>
            </a:r>
            <a:r>
              <a:rPr lang="en-US" b="0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  <a:p>
            <a:endParaRPr lang="en-US" b="0" baseline="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b="0" baseline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Hingga</a:t>
            </a:r>
            <a:r>
              <a:rPr lang="en-US" b="0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="0" baseline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tahap</a:t>
            </a:r>
            <a:r>
              <a:rPr lang="en-US" b="0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="0" baseline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ini</a:t>
            </a:r>
            <a:r>
              <a:rPr lang="en-US" b="0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proses </a:t>
            </a:r>
            <a:r>
              <a:rPr lang="en-US" b="0" baseline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installasi</a:t>
            </a:r>
            <a:r>
              <a:rPr lang="en-US" b="0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="0" baseline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Git</a:t>
            </a:r>
            <a:r>
              <a:rPr lang="en-US" b="0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="0" baseline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telah</a:t>
            </a:r>
            <a:r>
              <a:rPr lang="en-US" b="0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="0" baseline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selesai</a:t>
            </a:r>
            <a:r>
              <a:rPr lang="en-US" b="0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endParaRPr lang="id-ID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1351D7-7B69-40B9-8EEA-B4FEF26EED31}" type="slidenum">
              <a:rPr lang="id-ID" smtClean="0"/>
              <a:pPr/>
              <a:t>63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7605884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Biasanya</a:t>
            </a:r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aplikasi</a:t>
            </a:r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JDK </a:t>
            </a:r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akan</a:t>
            </a:r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secara</a:t>
            </a:r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default </a:t>
            </a:r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mengarahkan</a:t>
            </a:r>
            <a:r>
              <a:rPr lang="en-US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aseline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ke</a:t>
            </a:r>
            <a:r>
              <a:rPr lang="en-US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directory </a:t>
            </a:r>
            <a:r>
              <a:rPr lang="en-US" b="1" i="0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C:\Program Files\Java\jdk-12.0.1</a:t>
            </a:r>
            <a:r>
              <a:rPr lang="en-US" i="0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aseline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pada</a:t>
            </a:r>
            <a:r>
              <a:rPr lang="en-US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aseline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saat</a:t>
            </a:r>
            <a:r>
              <a:rPr lang="en-US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proses </a:t>
            </a:r>
            <a:r>
              <a:rPr lang="en-US" baseline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installasi</a:t>
            </a:r>
            <a:r>
              <a:rPr lang="en-US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Nama folder JDK </a:t>
            </a:r>
            <a:r>
              <a:rPr lang="en-US" baseline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mengikuti</a:t>
            </a:r>
            <a:r>
              <a:rPr lang="en-US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aseline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nomor</a:t>
            </a:r>
            <a:r>
              <a:rPr lang="en-US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aseline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versi</a:t>
            </a:r>
            <a:r>
              <a:rPr lang="en-US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JDK yang </a:t>
            </a:r>
            <a:r>
              <a:rPr lang="en-US" baseline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didownload</a:t>
            </a:r>
            <a:r>
              <a:rPr lang="en-US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1351D7-7B69-40B9-8EEA-B4FEF26EED31}" type="slidenum">
              <a:rPr lang="id-ID" smtClean="0"/>
              <a:pPr/>
              <a:t>7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0548662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Tunggu</a:t>
            </a:r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hingga</a:t>
            </a:r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proses </a:t>
            </a:r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installasi</a:t>
            </a:r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selesai</a:t>
            </a:r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1351D7-7B69-40B9-8EEA-B4FEF26EED31}" type="slidenum">
              <a:rPr lang="id-ID" smtClean="0"/>
              <a:pPr/>
              <a:t>8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3175553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Jika</a:t>
            </a:r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ingin</a:t>
            </a:r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mengakses</a:t>
            </a:r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tutorial, API Documentation, developer, </a:t>
            </a:r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dan</a:t>
            </a:r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lain-lain </a:t>
            </a:r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dapat</a:t>
            </a:r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memilih</a:t>
            </a:r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="1" i="0" dirty="0" smtClean="0">
                <a:latin typeface="Courier New" panose="02070309020205020404" pitchFamily="49" charset="0"/>
                <a:ea typeface="Tahoma" panose="020B0604030504040204" pitchFamily="34" charset="0"/>
                <a:cs typeface="Courier New" panose="02070309020205020404" pitchFamily="49" charset="0"/>
              </a:rPr>
              <a:t>Next Steps</a:t>
            </a:r>
            <a:r>
              <a:rPr lang="en-US" b="1" i="0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aseline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</a:t>
            </a:r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tau</a:t>
            </a:r>
            <a:r>
              <a:rPr lang="en-US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aseline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dapat</a:t>
            </a:r>
            <a:r>
              <a:rPr lang="en-US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aseline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langsung</a:t>
            </a:r>
            <a:r>
              <a:rPr lang="en-US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aseline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memilih</a:t>
            </a:r>
            <a:r>
              <a:rPr lang="en-US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="1" i="0" baseline="0" dirty="0" smtClean="0">
                <a:latin typeface="Courier New" panose="02070309020205020404" pitchFamily="49" charset="0"/>
                <a:ea typeface="Tahoma" panose="020B0604030504040204" pitchFamily="34" charset="0"/>
                <a:cs typeface="Courier New" panose="02070309020205020404" pitchFamily="49" charset="0"/>
              </a:rPr>
              <a:t>Close</a:t>
            </a:r>
            <a:r>
              <a:rPr lang="en-US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1351D7-7B69-40B9-8EEA-B4FEF26EED31}" type="slidenum">
              <a:rPr lang="id-ID" smtClean="0"/>
              <a:pPr/>
              <a:t>9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357609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Jika</a:t>
            </a:r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file JRE </a:t>
            </a:r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belum</a:t>
            </a:r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ada</a:t>
            </a:r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dapat</a:t>
            </a:r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mendownload</a:t>
            </a:r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melalui</a:t>
            </a:r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website </a:t>
            </a:r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resmi</a:t>
            </a:r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oracle:</a:t>
            </a:r>
            <a:r>
              <a:rPr lang="en-US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  <a:p>
            <a:r>
              <a:rPr lang="id-ID" b="1" i="1" dirty="0" smtClean="0">
                <a:latin typeface="Courier New" panose="02070309020205020404" pitchFamily="49" charset="0"/>
                <a:ea typeface="Tahoma" panose="020B0604030504040204" pitchFamily="34" charset="0"/>
                <a:cs typeface="Courier New" panose="02070309020205020404" pitchFamily="49" charset="0"/>
                <a:hlinkClick r:id="rId3"/>
              </a:rPr>
              <a:t>https://www.oracle.com/technetwork/java/javase/downloads/jre8-downloads-2133155.html</a:t>
            </a:r>
            <a:endParaRPr lang="en-US" b="1" i="1" dirty="0" smtClean="0">
              <a:latin typeface="Courier New" panose="02070309020205020404" pitchFamily="49" charset="0"/>
              <a:ea typeface="Tahoma" panose="020B0604030504040204" pitchFamily="34" charset="0"/>
              <a:cs typeface="Courier New" panose="02070309020205020404" pitchFamily="49" charset="0"/>
            </a:endParaRPr>
          </a:p>
          <a:p>
            <a:r>
              <a:rPr lang="en-US" b="0" i="0" dirty="0" smtClean="0">
                <a:latin typeface="Courier New" panose="02070309020205020404" pitchFamily="49" charset="0"/>
                <a:ea typeface="Tahoma" panose="020B0604030504040204" pitchFamily="34" charset="0"/>
                <a:cs typeface="Courier New" panose="02070309020205020404" pitchFamily="49" charset="0"/>
              </a:rPr>
              <a:t>JRE</a:t>
            </a:r>
            <a:r>
              <a:rPr lang="en-US" b="0" i="0" baseline="0" dirty="0" smtClean="0">
                <a:latin typeface="Courier New" panose="02070309020205020404" pitchFamily="49" charset="0"/>
                <a:ea typeface="Tahoma" panose="020B0604030504040204" pitchFamily="34" charset="0"/>
                <a:cs typeface="Courier New" panose="02070309020205020404" pitchFamily="49" charset="0"/>
              </a:rPr>
              <a:t> </a:t>
            </a:r>
            <a:r>
              <a:rPr lang="en-US" b="0" i="0" baseline="0" dirty="0" err="1" smtClean="0">
                <a:latin typeface="Courier New" panose="02070309020205020404" pitchFamily="49" charset="0"/>
                <a:ea typeface="Tahoma" panose="020B0604030504040204" pitchFamily="34" charset="0"/>
                <a:cs typeface="Courier New" panose="02070309020205020404" pitchFamily="49" charset="0"/>
              </a:rPr>
              <a:t>hanya</a:t>
            </a:r>
            <a:r>
              <a:rPr lang="en-US" b="0" i="0" baseline="0" dirty="0" smtClean="0">
                <a:latin typeface="Courier New" panose="02070309020205020404" pitchFamily="49" charset="0"/>
                <a:ea typeface="Tahoma" panose="020B0604030504040204" pitchFamily="34" charset="0"/>
                <a:cs typeface="Courier New" panose="02070309020205020404" pitchFamily="49" charset="0"/>
              </a:rPr>
              <a:t> </a:t>
            </a:r>
            <a:r>
              <a:rPr lang="en-US" b="0" i="0" baseline="0" dirty="0" err="1" smtClean="0">
                <a:latin typeface="Courier New" panose="02070309020205020404" pitchFamily="49" charset="0"/>
                <a:ea typeface="Tahoma" panose="020B0604030504040204" pitchFamily="34" charset="0"/>
                <a:cs typeface="Courier New" panose="02070309020205020404" pitchFamily="49" charset="0"/>
              </a:rPr>
              <a:t>tersedia</a:t>
            </a:r>
            <a:r>
              <a:rPr lang="en-US" b="0" i="0" baseline="0" dirty="0" smtClean="0">
                <a:latin typeface="Courier New" panose="02070309020205020404" pitchFamily="49" charset="0"/>
                <a:ea typeface="Tahoma" panose="020B0604030504040204" pitchFamily="34" charset="0"/>
                <a:cs typeface="Courier New" panose="02070309020205020404" pitchFamily="49" charset="0"/>
              </a:rPr>
              <a:t> </a:t>
            </a:r>
            <a:r>
              <a:rPr lang="en-US" b="0" i="0" baseline="0" dirty="0" err="1" smtClean="0">
                <a:latin typeface="Courier New" panose="02070309020205020404" pitchFamily="49" charset="0"/>
                <a:ea typeface="Tahoma" panose="020B0604030504040204" pitchFamily="34" charset="0"/>
                <a:cs typeface="Courier New" panose="02070309020205020404" pitchFamily="49" charset="0"/>
              </a:rPr>
              <a:t>pada</a:t>
            </a:r>
            <a:r>
              <a:rPr lang="en-US" b="0" i="0" baseline="0" dirty="0" smtClean="0">
                <a:latin typeface="Courier New" panose="02070309020205020404" pitchFamily="49" charset="0"/>
                <a:ea typeface="Tahoma" panose="020B0604030504040204" pitchFamily="34" charset="0"/>
                <a:cs typeface="Courier New" panose="02070309020205020404" pitchFamily="49" charset="0"/>
              </a:rPr>
              <a:t> </a:t>
            </a:r>
            <a:r>
              <a:rPr lang="en-US" b="0" i="0" baseline="0" dirty="0" err="1" smtClean="0">
                <a:latin typeface="Courier New" panose="02070309020205020404" pitchFamily="49" charset="0"/>
                <a:ea typeface="Tahoma" panose="020B0604030504040204" pitchFamily="34" charset="0"/>
                <a:cs typeface="Courier New" panose="02070309020205020404" pitchFamily="49" charset="0"/>
              </a:rPr>
              <a:t>versi</a:t>
            </a:r>
            <a:r>
              <a:rPr lang="en-US" b="0" i="0" baseline="0" dirty="0" smtClean="0">
                <a:latin typeface="Courier New" panose="02070309020205020404" pitchFamily="49" charset="0"/>
                <a:ea typeface="Tahoma" panose="020B0604030504040204" pitchFamily="34" charset="0"/>
                <a:cs typeface="Courier New" panose="02070309020205020404" pitchFamily="49" charset="0"/>
              </a:rPr>
              <a:t> </a:t>
            </a:r>
            <a:r>
              <a:rPr lang="en-US" b="1" i="0" baseline="0" dirty="0" smtClean="0">
                <a:latin typeface="Courier New" panose="02070309020205020404" pitchFamily="49" charset="0"/>
                <a:ea typeface="Tahoma" panose="020B0604030504040204" pitchFamily="34" charset="0"/>
                <a:cs typeface="Courier New" panose="02070309020205020404" pitchFamily="49" charset="0"/>
              </a:rPr>
              <a:t>JAVA SE 8.</a:t>
            </a:r>
            <a:endParaRPr lang="en-US" b="1" i="0" dirty="0" smtClean="0">
              <a:latin typeface="Courier New" panose="02070309020205020404" pitchFamily="49" charset="0"/>
              <a:ea typeface="Tahoma" panose="020B0604030504040204" pitchFamily="34" charset="0"/>
              <a:cs typeface="Courier New" panose="02070309020205020404" pitchFamily="49" charset="0"/>
            </a:endParaRPr>
          </a:p>
          <a:p>
            <a:endParaRPr lang="en-US" b="1" i="1" baseline="0" dirty="0" smtClean="0">
              <a:latin typeface="Courier New" panose="02070309020205020404" pitchFamily="49" charset="0"/>
              <a:ea typeface="Tahoma" panose="020B0604030504040204" pitchFamily="34" charset="0"/>
              <a:cs typeface="Courier New" panose="02070309020205020404" pitchFamily="49" charset="0"/>
            </a:endParaRPr>
          </a:p>
          <a:p>
            <a:r>
              <a:rPr lang="en-US" baseline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Jika</a:t>
            </a:r>
            <a:r>
              <a:rPr lang="en-US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file JRE </a:t>
            </a:r>
            <a:r>
              <a:rPr lang="en-US" baseline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sudah</a:t>
            </a:r>
            <a:r>
              <a:rPr lang="en-US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aseline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ada</a:t>
            </a:r>
            <a:r>
              <a:rPr lang="en-US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baseline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dapat</a:t>
            </a:r>
            <a:r>
              <a:rPr lang="en-US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aseline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langsung</a:t>
            </a:r>
            <a:r>
              <a:rPr lang="en-US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di install </a:t>
            </a:r>
            <a:r>
              <a:rPr lang="en-US" baseline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dengan</a:t>
            </a:r>
            <a:r>
              <a:rPr lang="en-US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aseline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cara</a:t>
            </a:r>
            <a:r>
              <a:rPr lang="en-US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aseline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klik</a:t>
            </a:r>
            <a:r>
              <a:rPr lang="en-US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2 kali </a:t>
            </a:r>
            <a:r>
              <a:rPr lang="en-US" baseline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pada</a:t>
            </a:r>
            <a:r>
              <a:rPr lang="en-US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file JRE. </a:t>
            </a:r>
            <a:r>
              <a:rPr lang="en-US" baseline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Setelah</a:t>
            </a:r>
            <a:r>
              <a:rPr lang="en-US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aseline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tampilan</a:t>
            </a:r>
            <a:r>
              <a:rPr lang="en-US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aseline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installasi</a:t>
            </a:r>
            <a:r>
              <a:rPr lang="en-US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aseline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muncul</a:t>
            </a:r>
            <a:r>
              <a:rPr lang="en-US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b="1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Uncheck </a:t>
            </a:r>
            <a:r>
              <a:rPr lang="en-US" b="0" baseline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pada</a:t>
            </a:r>
            <a:r>
              <a:rPr lang="en-US" b="0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="0" baseline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bagian</a:t>
            </a:r>
            <a:r>
              <a:rPr lang="en-US" b="0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="1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Change destination folder </a:t>
            </a:r>
            <a:r>
              <a:rPr lang="en-US" b="0" baseline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lalu</a:t>
            </a:r>
            <a:r>
              <a:rPr lang="en-US" b="0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="0" baseline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klik</a:t>
            </a:r>
            <a:r>
              <a:rPr lang="en-US" b="0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="1" baseline="0" dirty="0" smtClean="0">
                <a:latin typeface="Courier New" panose="02070309020205020404" pitchFamily="49" charset="0"/>
                <a:ea typeface="Tahoma" panose="020B0604030504040204" pitchFamily="34" charset="0"/>
                <a:cs typeface="Courier New" panose="02070309020205020404" pitchFamily="49" charset="0"/>
              </a:rPr>
              <a:t>Install</a:t>
            </a:r>
            <a:r>
              <a:rPr lang="en-US" b="1" baseline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1351D7-7B69-40B9-8EEA-B4FEF26EED31}" type="slidenum">
              <a:rPr lang="id-ID" smtClean="0"/>
              <a:pPr/>
              <a:t>10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1293004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600200" y="0"/>
            <a:ext cx="5029200" cy="59436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777" y="3019706"/>
            <a:ext cx="4846320" cy="238760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777" y="5381894"/>
            <a:ext cx="4846320" cy="448056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pic>
        <p:nvPicPr>
          <p:cNvPr id="8" name="Picture 7" descr="Puffy white clouds in deep blue sky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2057400"/>
            <a:ext cx="1490472" cy="3886200"/>
          </a:xfrm>
          <a:prstGeom prst="rect">
            <a:avLst/>
          </a:prstGeom>
        </p:spPr>
      </p:pic>
      <p:pic>
        <p:nvPicPr>
          <p:cNvPr id="10" name="Picture 9" descr="Closeup of plant shoot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39128" y="2057400"/>
            <a:ext cx="2060767" cy="3886200"/>
          </a:xfrm>
          <a:prstGeom prst="rect">
            <a:avLst/>
          </a:prstGeom>
        </p:spPr>
      </p:pic>
      <p:pic>
        <p:nvPicPr>
          <p:cNvPr id="11" name="Picture 10" descr="Waves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09623" y="2057400"/>
            <a:ext cx="3282696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731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8D479-8942-46E8-A226-A4E01F7A105C}" type="slidenum">
              <a:rPr/>
              <a:t>‹#›</a:t>
            </a:fld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55A74-0919-413E-865C-E0E8D1722ED7}" type="datetime1">
              <a:rPr lang="en-US" smtClean="0"/>
              <a:pPr/>
              <a:t>9/3/2019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Add a footer</a:t>
            </a:r>
          </a:p>
        </p:txBody>
      </p:sp>
    </p:spTree>
    <p:extLst>
      <p:ext uri="{BB962C8B-B14F-4D97-AF65-F5344CB8AC3E}">
        <p14:creationId xmlns:p14="http://schemas.microsoft.com/office/powerpoint/2010/main" val="720709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190500"/>
            <a:ext cx="2057400" cy="598646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90500"/>
            <a:ext cx="7734300" cy="5986463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8D479-8942-46E8-A226-A4E01F7A105C}" type="slidenum">
              <a:rPr/>
              <a:t>‹#›</a:t>
            </a:fld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BFE46A-5893-4F80-829A-F37AF8AAC03B}" type="datetime1">
              <a:rPr lang="en-US" smtClean="0"/>
              <a:pPr/>
              <a:t>9/3/2019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Add a footer</a:t>
            </a:r>
          </a:p>
        </p:txBody>
      </p:sp>
    </p:spTree>
    <p:extLst>
      <p:ext uri="{BB962C8B-B14F-4D97-AF65-F5344CB8AC3E}">
        <p14:creationId xmlns:p14="http://schemas.microsoft.com/office/powerpoint/2010/main" val="1021014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8D479-8942-46E8-A226-A4E01F7A105C}" type="slidenum">
              <a:rPr/>
              <a:t>‹#›</a:t>
            </a:fld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1B487-36FD-4CED-B07A-1A81FC6540B1}" type="datetime1">
              <a:rPr lang="en-US" smtClean="0"/>
              <a:pPr/>
              <a:t>9/3/2019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Add a footer</a:t>
            </a:r>
          </a:p>
        </p:txBody>
      </p:sp>
    </p:spTree>
    <p:extLst>
      <p:ext uri="{BB962C8B-B14F-4D97-AF65-F5344CB8AC3E}">
        <p14:creationId xmlns:p14="http://schemas.microsoft.com/office/powerpoint/2010/main" val="3405116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00199" y="2059146"/>
            <a:ext cx="7199696" cy="3886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777" y="2263913"/>
            <a:ext cx="6949440" cy="3143393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777" y="5381893"/>
            <a:ext cx="6949440" cy="449523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pic>
        <p:nvPicPr>
          <p:cNvPr id="11" name="Picture 10" descr="Closeup of green plants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2059146"/>
            <a:ext cx="1490472" cy="3886200"/>
          </a:xfrm>
          <a:prstGeom prst="rect">
            <a:avLst/>
          </a:prstGeom>
        </p:spPr>
      </p:pic>
      <p:pic>
        <p:nvPicPr>
          <p:cNvPr id="9" name="Picture 8" descr="Waves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09623" y="2059146"/>
            <a:ext cx="3282696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894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3768">
          <p15:clr>
            <a:srgbClr val="FDE53C"/>
          </p15:clr>
        </p15:guide>
        <p15:guide id="2" orient="horz" pos="1296">
          <p15:clr>
            <a:srgbClr val="FDE53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09700" y="1556281"/>
            <a:ext cx="4610099" cy="4620682"/>
          </a:xfrm>
        </p:spPr>
        <p:txBody>
          <a:bodyPr/>
          <a:lstStyle>
            <a:lvl1pPr>
              <a:defRPr sz="22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556281"/>
            <a:ext cx="4609775" cy="4620682"/>
          </a:xfrm>
        </p:spPr>
        <p:txBody>
          <a:bodyPr/>
          <a:lstStyle>
            <a:lvl1pPr>
              <a:defRPr sz="22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8D479-8942-46E8-A226-A4E01F7A105C}" type="slidenum">
              <a:rPr/>
              <a:t>‹#›</a:t>
            </a:fld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66BA0-BF77-43AC-894A-20AD8220B887}" type="datetime1">
              <a:rPr lang="en-US" smtClean="0"/>
              <a:pPr/>
              <a:t>9/3/2019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Add a footer</a:t>
            </a:r>
          </a:p>
        </p:txBody>
      </p:sp>
    </p:spTree>
    <p:extLst>
      <p:ext uri="{BB962C8B-B14F-4D97-AF65-F5344CB8AC3E}">
        <p14:creationId xmlns:p14="http://schemas.microsoft.com/office/powerpoint/2010/main" val="2781687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09699" y="1554480"/>
            <a:ext cx="4608576" cy="823912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09699" y="2434147"/>
            <a:ext cx="4608576" cy="3811271"/>
          </a:xfrm>
        </p:spPr>
        <p:txBody>
          <a:bodyPr/>
          <a:lstStyle>
            <a:lvl1pPr>
              <a:defRPr sz="22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554480"/>
            <a:ext cx="4610100" cy="823912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434147"/>
            <a:ext cx="4610100" cy="3811271"/>
          </a:xfrm>
        </p:spPr>
        <p:txBody>
          <a:bodyPr/>
          <a:lstStyle>
            <a:lvl1pPr>
              <a:defRPr sz="22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8D479-8942-46E8-A226-A4E01F7A105C}" type="slidenum">
              <a:rPr/>
              <a:t>‹#›</a:t>
            </a:fld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C81B4D-F060-418E-A958-B2BDC1A258F8}" type="datetime1">
              <a:rPr lang="en-US" smtClean="0"/>
              <a:pPr/>
              <a:t>9/3/2019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Add a footer</a:t>
            </a:r>
          </a:p>
        </p:txBody>
      </p:sp>
    </p:spTree>
    <p:extLst>
      <p:ext uri="{BB962C8B-B14F-4D97-AF65-F5344CB8AC3E}">
        <p14:creationId xmlns:p14="http://schemas.microsoft.com/office/powerpoint/2010/main" val="2827180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8D479-8942-46E8-A226-A4E01F7A105C}" type="slidenum">
              <a:rPr/>
              <a:t>‹#›</a:t>
            </a:fld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86AC23-C97B-41FB-9B89-C7FE0FB631CA}" type="datetime1">
              <a:rPr lang="en-US" smtClean="0"/>
              <a:pPr/>
              <a:t>9/3/2019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Add a footer</a:t>
            </a:r>
          </a:p>
        </p:txBody>
      </p:sp>
    </p:spTree>
    <p:extLst>
      <p:ext uri="{BB962C8B-B14F-4D97-AF65-F5344CB8AC3E}">
        <p14:creationId xmlns:p14="http://schemas.microsoft.com/office/powerpoint/2010/main" val="2465877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8D479-8942-46E8-A226-A4E01F7A105C}" type="slidenum">
              <a:rPr/>
              <a:t>‹#›</a:t>
            </a:fld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1B9673-AC7F-4F1F-84E4-F0E5EAAE106D}" type="datetime1">
              <a:rPr lang="en-US" smtClean="0"/>
              <a:pPr/>
              <a:t>9/3/2019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Add a footer</a:t>
            </a:r>
          </a:p>
        </p:txBody>
      </p:sp>
    </p:spTree>
    <p:extLst>
      <p:ext uri="{BB962C8B-B14F-4D97-AF65-F5344CB8AC3E}">
        <p14:creationId xmlns:p14="http://schemas.microsoft.com/office/powerpoint/2010/main" val="1107393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82434" y="919616"/>
            <a:ext cx="4155622" cy="25328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09699" y="915923"/>
            <a:ext cx="5216979" cy="5065776"/>
          </a:xfrm>
        </p:spPr>
        <p:txBody>
          <a:bodyPr/>
          <a:lstStyle>
            <a:lvl1pPr>
              <a:defRPr sz="22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82434" y="3502152"/>
            <a:ext cx="4155622" cy="2479548"/>
          </a:xfrm>
        </p:spPr>
        <p:txBody>
          <a:bodyPr>
            <a:normAutofit/>
          </a:bodyPr>
          <a:lstStyle>
            <a:lvl1pPr marL="0" indent="0">
              <a:spcBef>
                <a:spcPts val="9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8D479-8942-46E8-A226-A4E01F7A105C}" type="slidenum">
              <a:rPr/>
              <a:t>‹#›</a:t>
            </a:fld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2A3310-D664-4933-9402-AB5DB0887727}" type="datetime1">
              <a:rPr lang="en-US" smtClean="0"/>
              <a:pPr/>
              <a:t>9/3/2019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Add a footer</a:t>
            </a:r>
          </a:p>
        </p:txBody>
      </p:sp>
    </p:spTree>
    <p:extLst>
      <p:ext uri="{BB962C8B-B14F-4D97-AF65-F5344CB8AC3E}">
        <p14:creationId xmlns:p14="http://schemas.microsoft.com/office/powerpoint/2010/main" val="3023549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82435" y="919616"/>
            <a:ext cx="4155622" cy="25328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0" y="915923"/>
            <a:ext cx="6626677" cy="5065776"/>
          </a:xfrm>
        </p:spPr>
        <p:txBody>
          <a:bodyPr tIns="1371600">
            <a:normAutofit/>
          </a:bodyPr>
          <a:lstStyle>
            <a:lvl1pPr marL="0" indent="0" algn="ctr">
              <a:spcBef>
                <a:spcPts val="0"/>
              </a:spcBef>
              <a:buNone/>
              <a:defRPr sz="2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82435" y="3502152"/>
            <a:ext cx="4155622" cy="2479547"/>
          </a:xfrm>
        </p:spPr>
        <p:txBody>
          <a:bodyPr>
            <a:normAutofit/>
          </a:bodyPr>
          <a:lstStyle>
            <a:lvl1pPr marL="0" indent="0">
              <a:spcBef>
                <a:spcPts val="9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8D479-8942-46E8-A226-A4E01F7A105C}" type="slidenum">
              <a:rPr/>
              <a:t>‹#›</a:t>
            </a:fld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447A63-5E3D-469C-A0D1-119323F4F95E}" type="datetime1">
              <a:rPr lang="en-US" smtClean="0"/>
              <a:pPr/>
              <a:t>9/3/2019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Add a footer</a:t>
            </a:r>
          </a:p>
        </p:txBody>
      </p:sp>
    </p:spTree>
    <p:extLst>
      <p:ext uri="{BB962C8B-B14F-4D97-AF65-F5344CB8AC3E}">
        <p14:creationId xmlns:p14="http://schemas.microsoft.com/office/powerpoint/2010/main" val="216422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6629400"/>
            <a:ext cx="1499616" cy="228600"/>
          </a:xfrm>
          <a:prstGeom prst="rect">
            <a:avLst/>
          </a:prstGeom>
          <a:gradFill>
            <a:gsLst>
              <a:gs pos="0">
                <a:schemeClr val="accent1">
                  <a:lumMod val="15000"/>
                  <a:lumOff val="85000"/>
                </a:schemeClr>
              </a:gs>
              <a:gs pos="100000">
                <a:schemeClr val="accent1">
                  <a:lumMod val="15000"/>
                  <a:lumOff val="8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1" name="Rectangle 10"/>
          <p:cNvSpPr/>
          <p:nvPr/>
        </p:nvSpPr>
        <p:spPr>
          <a:xfrm>
            <a:off x="1609344" y="6629400"/>
            <a:ext cx="10582656" cy="228600"/>
          </a:xfrm>
          <a:prstGeom prst="rect">
            <a:avLst/>
          </a:prstGeom>
          <a:gradFill>
            <a:gsLst>
              <a:gs pos="0">
                <a:schemeClr val="accent1">
                  <a:lumMod val="35000"/>
                  <a:lumOff val="65000"/>
                </a:schemeClr>
              </a:gs>
              <a:gs pos="100000">
                <a:schemeClr val="accent1">
                  <a:lumMod val="35000"/>
                  <a:lumOff val="6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10026" y="276087"/>
            <a:ext cx="9371949" cy="118356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10027" y="1566001"/>
            <a:ext cx="9371948" cy="46206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</a:t>
            </a:r>
            <a:r>
              <a:rPr dirty="0"/>
              <a:t>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6629400"/>
            <a:ext cx="410402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9CD8D479-8942-46E8-A226-A4E01F7A105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3403" y="6629400"/>
            <a:ext cx="1000662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1E56E745-E731-42F7-BC46-83DD513FC98F}" type="datetime1">
              <a:rPr lang="en-US" smtClean="0"/>
              <a:pPr/>
              <a:t>9/3/2019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37716" y="6629400"/>
            <a:ext cx="9144259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60464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txStyles>
    <p:titleStyle>
      <a:lvl1pPr algn="l" defTabSz="914400" rtl="0" eaLnBrk="1" latinLnBrk="0" hangingPunct="1">
        <a:spcBef>
          <a:spcPct val="0"/>
        </a:spcBef>
        <a:buNone/>
        <a:defRPr sz="3400" kern="120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10312" indent="-210312" algn="l" defTabSz="914400" rtl="0" eaLnBrk="1" latinLnBrk="0" hangingPunct="1">
        <a:lnSpc>
          <a:spcPct val="90000"/>
        </a:lnSpc>
        <a:spcBef>
          <a:spcPts val="11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38912" indent="-155448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76656" indent="-155448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05256" indent="-155448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33856" indent="-155448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362456" indent="-155448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591056" indent="-155448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819656" indent="-155448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048256" indent="-155448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ndroid.com/studio/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racle.com/technetwork/java/javase/downloads/jdk12-downloads-5295953.html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webp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pachefriends.org/download.html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jp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" TargetMode="Externa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g"/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d-ID" smtClean="0"/>
              <a:t>Mobile Programming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d-ID" smtClean="0"/>
              <a:t>Pertemuan 1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12192000" cy="2099391"/>
          </a:xfrm>
          <a:prstGeom prst="rect">
            <a:avLst/>
          </a:prstGeom>
          <a:ln>
            <a:noFill/>
          </a:ln>
          <a:effectLst>
            <a:glow rad="63500">
              <a:schemeClr val="accent2">
                <a:satMod val="175000"/>
                <a:alpha val="40000"/>
              </a:schemeClr>
            </a:glow>
            <a:outerShdw blurRad="406400" dist="50800" dir="5400000" sx="77000" sy="77000" algn="ctr" rotWithShape="0">
              <a:srgbClr val="000000"/>
            </a:outerShdw>
            <a:reflection blurRad="6350" stA="50000" endA="300" endPos="555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" name="Rectangle 7"/>
          <p:cNvSpPr/>
          <p:nvPr/>
        </p:nvSpPr>
        <p:spPr>
          <a:xfrm>
            <a:off x="0" y="2099391"/>
            <a:ext cx="12192000" cy="2381553"/>
          </a:xfrm>
          <a:prstGeom prst="rect">
            <a:avLst/>
          </a:prstGeom>
          <a:solidFill>
            <a:schemeClr val="accent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" name="Rectangle 8"/>
          <p:cNvSpPr/>
          <p:nvPr/>
        </p:nvSpPr>
        <p:spPr>
          <a:xfrm>
            <a:off x="0" y="4480944"/>
            <a:ext cx="12192000" cy="2377056"/>
          </a:xfrm>
          <a:prstGeom prst="rect">
            <a:avLst/>
          </a:prstGeom>
          <a:solidFill>
            <a:schemeClr val="tx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340" y="970671"/>
            <a:ext cx="4424674" cy="5289452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5189039" y="2097884"/>
            <a:ext cx="681069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id-ID" sz="54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Mobile Programming</a:t>
            </a:r>
            <a:endParaRPr lang="en-US" sz="54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101529" y="2919328"/>
            <a:ext cx="4460606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id-ID" sz="48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Pertemuan 1</a:t>
            </a:r>
            <a:endParaRPr lang="en-US" sz="48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1546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asil gambar untuk logo elnus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767408" y="1556792"/>
            <a:ext cx="5943600" cy="32258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888088" y="1627684"/>
            <a:ext cx="4758335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spcAft>
                <a:spcPts val="1200"/>
              </a:spcAft>
              <a:buFont typeface="Wingdings" pitchFamily="2" charset="2"/>
              <a:buChar char="v"/>
            </a:pPr>
            <a:r>
              <a:rPr lang="en-US" sz="2400" dirty="0" err="1" smtClean="0"/>
              <a:t>Klik</a:t>
            </a:r>
            <a:r>
              <a:rPr lang="en-US" sz="2400" dirty="0" smtClean="0"/>
              <a:t> 2 kali </a:t>
            </a:r>
            <a:r>
              <a:rPr lang="en-US" sz="2400" dirty="0" err="1" smtClean="0"/>
              <a:t>pada</a:t>
            </a:r>
            <a:r>
              <a:rPr lang="en-US" sz="2400" dirty="0" smtClean="0"/>
              <a:t> file </a:t>
            </a:r>
            <a:r>
              <a:rPr lang="id-ID" sz="2400" dirty="0" smtClean="0"/>
              <a:t>Java Runtime Environment (</a:t>
            </a:r>
            <a:r>
              <a:rPr lang="en-US" sz="2400" dirty="0" smtClean="0"/>
              <a:t>JRE</a:t>
            </a:r>
            <a:r>
              <a:rPr lang="id-ID" sz="2400" dirty="0"/>
              <a:t>)</a:t>
            </a:r>
            <a:r>
              <a:rPr lang="en-US" sz="2400" dirty="0" smtClean="0"/>
              <a:t>, </a:t>
            </a:r>
            <a:r>
              <a:rPr lang="en-US" sz="2400" dirty="0" err="1" smtClean="0"/>
              <a:t>sampai</a:t>
            </a:r>
            <a:r>
              <a:rPr lang="en-US" sz="2400" dirty="0" smtClean="0"/>
              <a:t> </a:t>
            </a:r>
            <a:r>
              <a:rPr lang="en-US" sz="2400" dirty="0" err="1" smtClean="0"/>
              <a:t>muncul</a:t>
            </a:r>
            <a:r>
              <a:rPr lang="en-US" sz="2400" dirty="0" smtClean="0"/>
              <a:t> </a:t>
            </a:r>
            <a:r>
              <a:rPr lang="en-US" sz="2400" dirty="0" err="1" smtClean="0"/>
              <a:t>tampilan</a:t>
            </a:r>
            <a:r>
              <a:rPr lang="en-US" sz="2400" dirty="0" smtClean="0"/>
              <a:t> </a:t>
            </a:r>
            <a:r>
              <a:rPr lang="en-US" sz="2400" dirty="0" err="1" smtClean="0"/>
              <a:t>seperti</a:t>
            </a:r>
            <a:r>
              <a:rPr lang="en-US" sz="2400" dirty="0" smtClean="0"/>
              <a:t> </a:t>
            </a:r>
            <a:r>
              <a:rPr lang="en-US" sz="2400" dirty="0" err="1" smtClean="0"/>
              <a:t>disamping</a:t>
            </a:r>
            <a:r>
              <a:rPr lang="en-US" sz="2400" dirty="0" smtClean="0"/>
              <a:t>.</a:t>
            </a:r>
          </a:p>
          <a:p>
            <a:pPr marL="342900" indent="-342900" algn="just">
              <a:spcAft>
                <a:spcPts val="1200"/>
              </a:spcAft>
              <a:buFont typeface="Wingdings" pitchFamily="2" charset="2"/>
              <a:buChar char="v"/>
            </a:pPr>
            <a:r>
              <a:rPr lang="en-US" sz="2400" dirty="0" err="1" smtClean="0"/>
              <a:t>Pilih</a:t>
            </a:r>
            <a:r>
              <a:rPr lang="en-US" sz="2400" dirty="0" smtClean="0"/>
              <a:t>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Install</a:t>
            </a:r>
            <a:r>
              <a:rPr lang="en-US" sz="2400" dirty="0" smtClean="0"/>
              <a:t>.</a:t>
            </a:r>
            <a:endParaRPr lang="en-US" sz="2400" dirty="0"/>
          </a:p>
        </p:txBody>
      </p:sp>
      <p:sp>
        <p:nvSpPr>
          <p:cNvPr id="6" name="Right Arrow 5"/>
          <p:cNvSpPr/>
          <p:nvPr/>
        </p:nvSpPr>
        <p:spPr>
          <a:xfrm>
            <a:off x="-705394" y="160338"/>
            <a:ext cx="13833565" cy="1162595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d-ID" sz="2800" b="1" dirty="0" smtClean="0">
                <a:solidFill>
                  <a:schemeClr val="accent3">
                    <a:lumMod val="50000"/>
                  </a:schemeClr>
                </a:solidFill>
                <a:latin typeface="Bahnschrift" panose="020B0502040204020203" pitchFamily="34" charset="0"/>
              </a:rPr>
              <a:t>Install Tool JRE</a:t>
            </a:r>
            <a:endParaRPr lang="id-ID" sz="2800" b="1" dirty="0">
              <a:solidFill>
                <a:schemeClr val="accent3">
                  <a:lumMod val="50000"/>
                </a:schemeClr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3463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asil gambar untuk logo elnus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/>
          <p:cNvPicPr/>
          <p:nvPr/>
        </p:nvPicPr>
        <p:blipFill>
          <a:blip r:embed="rId3"/>
          <a:stretch>
            <a:fillRect/>
          </a:stretch>
        </p:blipFill>
        <p:spPr>
          <a:xfrm>
            <a:off x="767408" y="1484784"/>
            <a:ext cx="5943600" cy="32258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888088" y="1627684"/>
            <a:ext cx="47583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itchFamily="2" charset="2"/>
              <a:buChar char="v"/>
            </a:pPr>
            <a:r>
              <a:rPr lang="en-US" sz="2400" dirty="0" err="1" smtClean="0"/>
              <a:t>Memulai</a:t>
            </a:r>
            <a:r>
              <a:rPr lang="en-US" sz="2400" dirty="0" smtClean="0"/>
              <a:t> proses </a:t>
            </a:r>
            <a:r>
              <a:rPr lang="en-US" sz="2400" dirty="0" err="1" smtClean="0"/>
              <a:t>installasi</a:t>
            </a:r>
            <a:r>
              <a:rPr lang="en-US" sz="2400" dirty="0" smtClean="0"/>
              <a:t> JRE.</a:t>
            </a:r>
            <a:endParaRPr lang="en-US" sz="2400" dirty="0"/>
          </a:p>
        </p:txBody>
      </p:sp>
      <p:sp>
        <p:nvSpPr>
          <p:cNvPr id="8" name="Right Arrow 7"/>
          <p:cNvSpPr/>
          <p:nvPr/>
        </p:nvSpPr>
        <p:spPr>
          <a:xfrm>
            <a:off x="-705394" y="160338"/>
            <a:ext cx="13833565" cy="1162595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d-ID" sz="2800" b="1" dirty="0" smtClean="0">
                <a:solidFill>
                  <a:schemeClr val="accent3">
                    <a:lumMod val="50000"/>
                  </a:schemeClr>
                </a:solidFill>
                <a:latin typeface="Bahnschrift" panose="020B0502040204020203" pitchFamily="34" charset="0"/>
              </a:rPr>
              <a:t>Install JRE</a:t>
            </a:r>
            <a:endParaRPr lang="id-ID" sz="2800" b="1" dirty="0">
              <a:solidFill>
                <a:schemeClr val="accent3">
                  <a:lumMod val="50000"/>
                </a:schemeClr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3349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asil gambar untuk logo elnus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767408" y="1484784"/>
            <a:ext cx="5943600" cy="32258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888088" y="1627684"/>
            <a:ext cx="4758335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spcAft>
                <a:spcPts val="1200"/>
              </a:spcAft>
              <a:buFont typeface="Wingdings" pitchFamily="2" charset="2"/>
              <a:buChar char="v"/>
            </a:pPr>
            <a:r>
              <a:rPr lang="en-US" sz="2400" dirty="0" err="1"/>
              <a:t>Setelah</a:t>
            </a:r>
            <a:r>
              <a:rPr lang="en-US" sz="2400" dirty="0"/>
              <a:t> </a:t>
            </a:r>
            <a:r>
              <a:rPr lang="en-US" sz="2400" dirty="0" err="1"/>
              <a:t>muncul</a:t>
            </a:r>
            <a:r>
              <a:rPr lang="en-US" sz="2400" dirty="0"/>
              <a:t> </a:t>
            </a:r>
            <a:r>
              <a:rPr lang="en-US" sz="2400" dirty="0" err="1"/>
              <a:t>tampilan</a:t>
            </a:r>
            <a:r>
              <a:rPr lang="en-US" sz="2400" dirty="0"/>
              <a:t> </a:t>
            </a:r>
            <a:r>
              <a:rPr lang="en-US" sz="2400" dirty="0" err="1"/>
              <a:t>seperti</a:t>
            </a:r>
            <a:r>
              <a:rPr lang="en-US" sz="2400" dirty="0"/>
              <a:t> </a:t>
            </a:r>
            <a:r>
              <a:rPr lang="en-US" sz="2400" dirty="0" err="1" smtClean="0"/>
              <a:t>disamping</a:t>
            </a:r>
            <a:r>
              <a:rPr lang="en-US" sz="2400" dirty="0" smtClean="0"/>
              <a:t> </a:t>
            </a:r>
            <a:r>
              <a:rPr lang="en-US" sz="2400" dirty="0" err="1"/>
              <a:t>maka</a:t>
            </a:r>
            <a:r>
              <a:rPr lang="en-US" sz="2400" dirty="0"/>
              <a:t> </a:t>
            </a:r>
            <a:r>
              <a:rPr lang="en-US" sz="2400" dirty="0" smtClean="0"/>
              <a:t>JRE </a:t>
            </a:r>
            <a:r>
              <a:rPr lang="en-US" sz="2400" dirty="0" err="1" smtClean="0"/>
              <a:t>telah</a:t>
            </a:r>
            <a:r>
              <a:rPr lang="en-US" sz="2400" dirty="0" smtClean="0"/>
              <a:t> </a:t>
            </a:r>
            <a:r>
              <a:rPr lang="en-US" sz="2400" dirty="0" err="1" smtClean="0"/>
              <a:t>berhasil</a:t>
            </a:r>
            <a:r>
              <a:rPr lang="en-US" sz="2400" dirty="0" smtClean="0"/>
              <a:t> di install.</a:t>
            </a:r>
          </a:p>
          <a:p>
            <a:pPr marL="342900" indent="-342900" algn="just">
              <a:spcAft>
                <a:spcPts val="1200"/>
              </a:spcAft>
              <a:buFont typeface="Wingdings" pitchFamily="2" charset="2"/>
              <a:buChar char="v"/>
            </a:pPr>
            <a:r>
              <a:rPr lang="en-US" sz="2400" dirty="0" err="1" smtClean="0"/>
              <a:t>Pada</a:t>
            </a:r>
            <a:r>
              <a:rPr lang="en-US" sz="2400" dirty="0" smtClean="0"/>
              <a:t> </a:t>
            </a:r>
            <a:r>
              <a:rPr lang="en-US" sz="2400" dirty="0" err="1"/>
              <a:t>langkah</a:t>
            </a:r>
            <a:r>
              <a:rPr lang="en-US" sz="2400" dirty="0"/>
              <a:t> </a:t>
            </a:r>
            <a:r>
              <a:rPr lang="en-US" sz="2400" dirty="0" err="1"/>
              <a:t>ini</a:t>
            </a:r>
            <a:r>
              <a:rPr lang="en-US" sz="2400" dirty="0"/>
              <a:t> </a:t>
            </a:r>
            <a:r>
              <a:rPr lang="en-US" sz="2400" dirty="0" err="1" smtClean="0"/>
              <a:t>klik</a:t>
            </a:r>
            <a:r>
              <a:rPr lang="en-US" sz="2400" dirty="0" smtClean="0"/>
              <a:t>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Close</a:t>
            </a:r>
            <a:r>
              <a:rPr lang="en-US" sz="2400" dirty="0"/>
              <a:t>.</a:t>
            </a:r>
          </a:p>
        </p:txBody>
      </p:sp>
      <p:sp>
        <p:nvSpPr>
          <p:cNvPr id="6" name="Right Arrow 5"/>
          <p:cNvSpPr/>
          <p:nvPr/>
        </p:nvSpPr>
        <p:spPr>
          <a:xfrm>
            <a:off x="-705394" y="160338"/>
            <a:ext cx="13833565" cy="1162595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d-ID" sz="2800" b="1" dirty="0" smtClean="0">
                <a:solidFill>
                  <a:schemeClr val="accent3">
                    <a:lumMod val="50000"/>
                  </a:schemeClr>
                </a:solidFill>
                <a:latin typeface="Bahnschrift" panose="020B0502040204020203" pitchFamily="34" charset="0"/>
              </a:rPr>
              <a:t>Install JRE</a:t>
            </a:r>
            <a:endParaRPr lang="id-ID" sz="2800" b="1" dirty="0">
              <a:solidFill>
                <a:schemeClr val="accent3">
                  <a:lumMod val="50000"/>
                </a:schemeClr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3255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asil gambar untuk logo elnus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/>
          <p:cNvPicPr/>
          <p:nvPr/>
        </p:nvPicPr>
        <p:blipFill rotWithShape="1">
          <a:blip r:embed="rId3"/>
          <a:srcRect r="35790" b="13798"/>
          <a:stretch/>
        </p:blipFill>
        <p:spPr>
          <a:xfrm>
            <a:off x="767408" y="1484784"/>
            <a:ext cx="5349318" cy="466328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240016" y="1772816"/>
            <a:ext cx="5262391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spcAft>
                <a:spcPts val="1200"/>
              </a:spcAft>
              <a:buFont typeface="Wingdings" pitchFamily="2" charset="2"/>
              <a:buChar char="v"/>
            </a:pPr>
            <a:r>
              <a:rPr lang="en-US" sz="2400" dirty="0" err="1"/>
              <a:t>Langkah</a:t>
            </a:r>
            <a:r>
              <a:rPr lang="en-US" sz="2400" dirty="0"/>
              <a:t> </a:t>
            </a:r>
            <a:r>
              <a:rPr lang="en-US" sz="2400" dirty="0" err="1" smtClean="0"/>
              <a:t>pertama</a:t>
            </a:r>
            <a:r>
              <a:rPr lang="en-US" sz="2400" dirty="0"/>
              <a:t> </a:t>
            </a:r>
            <a:r>
              <a:rPr lang="en-US" sz="2400" dirty="0" err="1" smtClean="0"/>
              <a:t>adalah</a:t>
            </a:r>
            <a:r>
              <a:rPr lang="en-US" sz="2400" dirty="0" smtClean="0"/>
              <a:t> </a:t>
            </a:r>
            <a:r>
              <a:rPr lang="en-US" sz="2400" dirty="0"/>
              <a:t>setting </a:t>
            </a:r>
            <a:r>
              <a:rPr lang="en-US" sz="2400" b="1" dirty="0"/>
              <a:t>system </a:t>
            </a:r>
            <a:r>
              <a:rPr lang="en-US" sz="2400" b="1" dirty="0" err="1"/>
              <a:t>variabel</a:t>
            </a:r>
            <a:r>
              <a:rPr lang="en-US" sz="2400" dirty="0"/>
              <a:t> </a:t>
            </a:r>
            <a:r>
              <a:rPr lang="en-US" sz="2400" dirty="0" err="1"/>
              <a:t>dan</a:t>
            </a:r>
            <a:r>
              <a:rPr lang="en-US" sz="2400" dirty="0"/>
              <a:t> </a:t>
            </a:r>
            <a:r>
              <a:rPr lang="en-US" sz="2400" b="1" dirty="0"/>
              <a:t>path</a:t>
            </a:r>
            <a:r>
              <a:rPr lang="en-US" sz="2400" dirty="0"/>
              <a:t> </a:t>
            </a:r>
            <a:r>
              <a:rPr lang="en-US" sz="2400" dirty="0" smtClean="0"/>
              <a:t>Java.</a:t>
            </a:r>
          </a:p>
          <a:p>
            <a:pPr marL="342900" indent="-342900" algn="just">
              <a:spcAft>
                <a:spcPts val="1200"/>
              </a:spcAft>
              <a:buFont typeface="Wingdings" pitchFamily="2" charset="2"/>
              <a:buChar char="v"/>
            </a:pPr>
            <a:r>
              <a:rPr lang="en-US" sz="2400" dirty="0" err="1" smtClean="0"/>
              <a:t>Contoh</a:t>
            </a:r>
            <a:r>
              <a:rPr lang="en-US" sz="2400" dirty="0" smtClean="0"/>
              <a:t> </a:t>
            </a:r>
            <a:r>
              <a:rPr lang="en-US" sz="2400" dirty="0" err="1" smtClean="0"/>
              <a:t>pada</a:t>
            </a:r>
            <a:r>
              <a:rPr lang="en-US" sz="2400" dirty="0" smtClean="0"/>
              <a:t> </a:t>
            </a:r>
            <a:r>
              <a:rPr lang="en-US" sz="2400" dirty="0"/>
              <a:t>Windows </a:t>
            </a:r>
            <a:r>
              <a:rPr lang="en-US" sz="2400" dirty="0" smtClean="0"/>
              <a:t>10. </a:t>
            </a:r>
            <a:r>
              <a:rPr lang="en-US" sz="2400" dirty="0" err="1" smtClean="0"/>
              <a:t>Buka</a:t>
            </a:r>
            <a:r>
              <a:rPr lang="en-US" sz="2400" dirty="0" smtClean="0"/>
              <a:t>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windows explorer</a:t>
            </a:r>
            <a:r>
              <a:rPr lang="en-US" sz="2400" dirty="0"/>
              <a:t>,</a:t>
            </a:r>
            <a:r>
              <a:rPr lang="en-US" sz="2400" dirty="0" smtClean="0"/>
              <a:t> </a:t>
            </a:r>
            <a:r>
              <a:rPr lang="en-US" sz="2400" dirty="0" err="1" smtClean="0"/>
              <a:t>klik</a:t>
            </a:r>
            <a:r>
              <a:rPr lang="en-US" sz="2400" dirty="0" smtClean="0"/>
              <a:t> </a:t>
            </a:r>
            <a:r>
              <a:rPr lang="en-US" sz="2400" dirty="0" err="1" smtClean="0"/>
              <a:t>kanan</a:t>
            </a:r>
            <a:r>
              <a:rPr lang="en-US" sz="2400" dirty="0" smtClean="0"/>
              <a:t> </a:t>
            </a:r>
            <a:r>
              <a:rPr lang="en-US" sz="2400" dirty="0" err="1" smtClean="0"/>
              <a:t>pada</a:t>
            </a:r>
            <a:r>
              <a:rPr lang="en-US" sz="2400" dirty="0" smtClean="0"/>
              <a:t>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This PC</a:t>
            </a:r>
            <a:r>
              <a:rPr lang="en-US" sz="2400" dirty="0" smtClean="0"/>
              <a:t>, </a:t>
            </a:r>
            <a:r>
              <a:rPr lang="en-US" sz="2400" dirty="0" err="1" smtClean="0"/>
              <a:t>Pilih</a:t>
            </a:r>
            <a:r>
              <a:rPr lang="en-US" sz="2400" dirty="0" smtClean="0"/>
              <a:t>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Properties</a:t>
            </a:r>
            <a:r>
              <a:rPr lang="en-US" sz="2400" dirty="0" smtClean="0"/>
              <a:t>.</a:t>
            </a:r>
            <a:endParaRPr lang="en-US" sz="2400" dirty="0"/>
          </a:p>
        </p:txBody>
      </p:sp>
      <p:sp>
        <p:nvSpPr>
          <p:cNvPr id="7" name="Right Arrow 6"/>
          <p:cNvSpPr/>
          <p:nvPr/>
        </p:nvSpPr>
        <p:spPr>
          <a:xfrm>
            <a:off x="-705394" y="160338"/>
            <a:ext cx="13833565" cy="1162595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accent3">
                    <a:lumMod val="50000"/>
                  </a:schemeClr>
                </a:solidFill>
              </a:rPr>
              <a:t>Setting System Variable Dan Path Java</a:t>
            </a:r>
            <a:endParaRPr lang="en-US" sz="2400" dirty="0">
              <a:solidFill>
                <a:schemeClr val="accent3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5600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asil gambar untuk logo elnus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767408" y="1556792"/>
            <a:ext cx="6336704" cy="374441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248128" y="1627684"/>
            <a:ext cx="439829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itchFamily="2" charset="2"/>
              <a:buChar char="v"/>
            </a:pPr>
            <a:r>
              <a:rPr lang="en-US" sz="2400" dirty="0" err="1"/>
              <a:t>Setelah</a:t>
            </a:r>
            <a:r>
              <a:rPr lang="en-US" sz="2400" dirty="0"/>
              <a:t> menu </a:t>
            </a:r>
            <a:r>
              <a:rPr lang="en-US" sz="2400" b="1" dirty="0"/>
              <a:t>System </a:t>
            </a:r>
            <a:r>
              <a:rPr lang="en-US" sz="2400" dirty="0" err="1" smtClean="0"/>
              <a:t>terbuka</a:t>
            </a:r>
            <a:r>
              <a:rPr lang="en-US" sz="2400" dirty="0" smtClean="0"/>
              <a:t> </a:t>
            </a:r>
            <a:r>
              <a:rPr lang="en-US" sz="2400" dirty="0" err="1"/>
              <a:t>maka</a:t>
            </a:r>
            <a:r>
              <a:rPr lang="en-US" sz="2400" dirty="0"/>
              <a:t> </a:t>
            </a:r>
            <a:r>
              <a:rPr lang="en-US" sz="2400" dirty="0" err="1"/>
              <a:t>selanjutnya</a:t>
            </a:r>
            <a:r>
              <a:rPr lang="en-US" sz="2400" dirty="0"/>
              <a:t> </a:t>
            </a:r>
            <a:r>
              <a:rPr lang="en-US" sz="2400" dirty="0" err="1"/>
              <a:t>pilih</a:t>
            </a:r>
            <a:r>
              <a:rPr lang="en-US" sz="2400" dirty="0"/>
              <a:t>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Advanced system settings</a:t>
            </a:r>
            <a:r>
              <a:rPr lang="en-US" sz="2400" dirty="0"/>
              <a:t>.</a:t>
            </a:r>
          </a:p>
        </p:txBody>
      </p:sp>
      <p:sp>
        <p:nvSpPr>
          <p:cNvPr id="7" name="Rectangle 6"/>
          <p:cNvSpPr/>
          <p:nvPr/>
        </p:nvSpPr>
        <p:spPr>
          <a:xfrm>
            <a:off x="767408" y="2708920"/>
            <a:ext cx="1224136" cy="164852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>
            <a:off x="-705394" y="160338"/>
            <a:ext cx="13833565" cy="1162595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accent3">
                    <a:lumMod val="50000"/>
                  </a:schemeClr>
                </a:solidFill>
              </a:rPr>
              <a:t>Setting Path JDK</a:t>
            </a:r>
            <a:endParaRPr lang="en-US" sz="2400" dirty="0">
              <a:solidFill>
                <a:schemeClr val="accent3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4827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asil gambar untuk logo elnus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/>
          <p:cNvPicPr/>
          <p:nvPr/>
        </p:nvPicPr>
        <p:blipFill>
          <a:blip r:embed="rId3"/>
          <a:stretch>
            <a:fillRect/>
          </a:stretch>
        </p:blipFill>
        <p:spPr>
          <a:xfrm>
            <a:off x="767408" y="1556792"/>
            <a:ext cx="3924300" cy="44577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735960" y="1627684"/>
            <a:ext cx="59104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itchFamily="2" charset="2"/>
              <a:buChar char="v"/>
            </a:pPr>
            <a:r>
              <a:rPr lang="en-US" sz="2400" dirty="0" err="1"/>
              <a:t>Maka</a:t>
            </a:r>
            <a:r>
              <a:rPr lang="en-US" sz="2400" dirty="0"/>
              <a:t> </a:t>
            </a:r>
            <a:r>
              <a:rPr lang="en-US" sz="2400" dirty="0" err="1"/>
              <a:t>akan</a:t>
            </a:r>
            <a:r>
              <a:rPr lang="en-US" sz="2400" dirty="0"/>
              <a:t> </a:t>
            </a:r>
            <a:r>
              <a:rPr lang="en-US" sz="2400" dirty="0" err="1"/>
              <a:t>muncul</a:t>
            </a:r>
            <a:r>
              <a:rPr lang="en-US" sz="2400" dirty="0"/>
              <a:t> </a:t>
            </a:r>
            <a:r>
              <a:rPr lang="en-US" sz="2400" dirty="0" err="1" smtClean="0"/>
              <a:t>tampilan</a:t>
            </a:r>
            <a:r>
              <a:rPr lang="en-US" sz="2400" dirty="0" smtClean="0"/>
              <a:t> </a:t>
            </a:r>
            <a:r>
              <a:rPr lang="en-US" sz="2400" b="1" dirty="0" smtClean="0"/>
              <a:t>System</a:t>
            </a:r>
            <a:r>
              <a:rPr lang="en-US" sz="2400" b="1" i="1" dirty="0" smtClean="0"/>
              <a:t> </a:t>
            </a:r>
            <a:r>
              <a:rPr lang="en-US" sz="2400" b="1" dirty="0" smtClean="0"/>
              <a:t>Properties</a:t>
            </a:r>
            <a:r>
              <a:rPr lang="en-US" sz="2400" dirty="0" smtClean="0"/>
              <a:t> </a:t>
            </a:r>
            <a:r>
              <a:rPr lang="en-US" sz="2400" dirty="0" err="1"/>
              <a:t>seperti</a:t>
            </a:r>
            <a:r>
              <a:rPr lang="en-US" sz="2400" dirty="0"/>
              <a:t> </a:t>
            </a:r>
            <a:r>
              <a:rPr lang="en-US" sz="2400" dirty="0" err="1"/>
              <a:t>gambar</a:t>
            </a:r>
            <a:r>
              <a:rPr lang="en-US" sz="2400" dirty="0"/>
              <a:t> </a:t>
            </a:r>
            <a:r>
              <a:rPr lang="en-US" sz="2400" dirty="0" err="1" smtClean="0"/>
              <a:t>disamping</a:t>
            </a:r>
            <a:r>
              <a:rPr lang="en-US" sz="2400" dirty="0" smtClean="0"/>
              <a:t>, </a:t>
            </a:r>
            <a:r>
              <a:rPr lang="en-US" sz="2400" dirty="0" err="1"/>
              <a:t>lalu</a:t>
            </a:r>
            <a:r>
              <a:rPr lang="en-US" sz="2400" dirty="0"/>
              <a:t> </a:t>
            </a:r>
            <a:r>
              <a:rPr lang="en-US" sz="2400" dirty="0" err="1"/>
              <a:t>klik</a:t>
            </a:r>
            <a:r>
              <a:rPr lang="en-US" sz="2400" dirty="0"/>
              <a:t>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Environment Variables….</a:t>
            </a:r>
          </a:p>
        </p:txBody>
      </p:sp>
      <p:sp>
        <p:nvSpPr>
          <p:cNvPr id="7" name="Rectangle 6"/>
          <p:cNvSpPr/>
          <p:nvPr/>
        </p:nvSpPr>
        <p:spPr>
          <a:xfrm>
            <a:off x="3215680" y="5157192"/>
            <a:ext cx="1224136" cy="23686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>
            <a:off x="-705394" y="160338"/>
            <a:ext cx="13833565" cy="1162595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accent3">
                    <a:lumMod val="50000"/>
                  </a:schemeClr>
                </a:solidFill>
              </a:rPr>
              <a:t>Setting Path JDK</a:t>
            </a:r>
            <a:endParaRPr lang="en-US" sz="2400" dirty="0">
              <a:solidFill>
                <a:schemeClr val="accent3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8717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asil gambar untuk logo elnus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767408" y="1556792"/>
            <a:ext cx="5346798" cy="4976826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767408" y="4005064"/>
            <a:ext cx="1224136" cy="23686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3431704" y="5661248"/>
            <a:ext cx="864096" cy="308868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6240016" y="1627684"/>
            <a:ext cx="54064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itchFamily="2" charset="2"/>
              <a:buChar char="v"/>
            </a:pPr>
            <a:r>
              <a:rPr lang="en-US" sz="2400" dirty="0" err="1"/>
              <a:t>L</a:t>
            </a:r>
            <a:r>
              <a:rPr lang="en-US" sz="2400" dirty="0" err="1" smtClean="0"/>
              <a:t>angkah</a:t>
            </a:r>
            <a:r>
              <a:rPr lang="en-US" sz="2400" dirty="0" smtClean="0"/>
              <a:t> </a:t>
            </a:r>
            <a:r>
              <a:rPr lang="en-US" sz="2400" dirty="0" err="1"/>
              <a:t>selanjutnya</a:t>
            </a:r>
            <a:r>
              <a:rPr lang="en-US" sz="2400" dirty="0"/>
              <a:t>, </a:t>
            </a:r>
            <a:r>
              <a:rPr lang="en-US" sz="2400" dirty="0" err="1" smtClean="0"/>
              <a:t>pada</a:t>
            </a:r>
            <a:r>
              <a:rPr lang="en-US" sz="2400" dirty="0" smtClean="0"/>
              <a:t> </a:t>
            </a:r>
            <a:r>
              <a:rPr lang="en-US" sz="2400" dirty="0" err="1" smtClean="0"/>
              <a:t>bagian</a:t>
            </a:r>
            <a:r>
              <a:rPr lang="en-US" sz="2400" dirty="0" smtClean="0"/>
              <a:t> frame </a:t>
            </a:r>
            <a:r>
              <a:rPr lang="en-US" sz="2400" dirty="0" err="1"/>
              <a:t>bernama</a:t>
            </a:r>
            <a:r>
              <a:rPr lang="en-US" sz="2400" dirty="0"/>
              <a:t> </a:t>
            </a:r>
            <a:r>
              <a:rPr lang="en-US" sz="2400" b="1" dirty="0"/>
              <a:t>System </a:t>
            </a:r>
            <a:r>
              <a:rPr lang="en-US" sz="2400" b="1" dirty="0" smtClean="0"/>
              <a:t>variables</a:t>
            </a:r>
            <a:r>
              <a:rPr lang="en-US" sz="2400" dirty="0" smtClean="0"/>
              <a:t>, </a:t>
            </a:r>
            <a:r>
              <a:rPr lang="en-US" sz="2400" dirty="0" err="1" smtClean="0"/>
              <a:t>pilih</a:t>
            </a:r>
            <a:r>
              <a:rPr lang="en-US" sz="2400" dirty="0" smtClean="0"/>
              <a:t>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400" dirty="0" smtClean="0"/>
              <a:t>.</a:t>
            </a:r>
            <a:endParaRPr lang="en-US" sz="2400" b="1" dirty="0"/>
          </a:p>
        </p:txBody>
      </p:sp>
      <p:sp>
        <p:nvSpPr>
          <p:cNvPr id="8" name="Right Arrow 7"/>
          <p:cNvSpPr/>
          <p:nvPr/>
        </p:nvSpPr>
        <p:spPr>
          <a:xfrm>
            <a:off x="-705394" y="160338"/>
            <a:ext cx="13833565" cy="1162595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accent3">
                    <a:lumMod val="50000"/>
                  </a:schemeClr>
                </a:solidFill>
              </a:rPr>
              <a:t>Setting Path JDK</a:t>
            </a:r>
            <a:endParaRPr lang="en-US" sz="2400" dirty="0">
              <a:solidFill>
                <a:schemeClr val="accent3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0817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asil gambar untuk logo elnus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774837" y="1556792"/>
            <a:ext cx="5346798" cy="4976826"/>
          </a:xfrm>
          <a:prstGeom prst="rect">
            <a:avLst/>
          </a:prstGeom>
        </p:spPr>
      </p:pic>
      <p:pic>
        <p:nvPicPr>
          <p:cNvPr id="8" name="Picture 7"/>
          <p:cNvPicPr/>
          <p:nvPr/>
        </p:nvPicPr>
        <p:blipFill>
          <a:blip r:embed="rId4"/>
          <a:stretch>
            <a:fillRect/>
          </a:stretch>
        </p:blipFill>
        <p:spPr>
          <a:xfrm>
            <a:off x="774837" y="3074241"/>
            <a:ext cx="5943600" cy="1501775"/>
          </a:xfrm>
          <a:prstGeom prst="rect">
            <a:avLst/>
          </a:prstGeom>
        </p:spPr>
      </p:pic>
      <p:pic>
        <p:nvPicPr>
          <p:cNvPr id="9" name="Picture 8"/>
          <p:cNvPicPr/>
          <p:nvPr/>
        </p:nvPicPr>
        <p:blipFill>
          <a:blip r:embed="rId5"/>
          <a:stretch>
            <a:fillRect/>
          </a:stretch>
        </p:blipFill>
        <p:spPr>
          <a:xfrm>
            <a:off x="3863752" y="1700808"/>
            <a:ext cx="4008784" cy="3926538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868447" y="3509643"/>
            <a:ext cx="864096" cy="308868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862126" y="4221088"/>
            <a:ext cx="1273434" cy="23686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5231904" y="2996952"/>
            <a:ext cx="1054485" cy="308868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5699956" y="5208364"/>
            <a:ext cx="972108" cy="308868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/>
          <p:cNvSpPr/>
          <p:nvPr/>
        </p:nvSpPr>
        <p:spPr>
          <a:xfrm>
            <a:off x="2547655" y="3386897"/>
            <a:ext cx="719295" cy="554360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rgbClr val="FF0000"/>
                </a:solidFill>
              </a:rPr>
              <a:t>1</a:t>
            </a:r>
            <a:endParaRPr lang="en-US" sz="2000" b="1" dirty="0">
              <a:solidFill>
                <a:srgbClr val="FF0000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1931943" y="4021656"/>
            <a:ext cx="719295" cy="554360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6152306" y="2874206"/>
            <a:ext cx="719295" cy="554360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6456825" y="5064615"/>
            <a:ext cx="719295" cy="554360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872536" y="1627684"/>
            <a:ext cx="4056112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spcAft>
                <a:spcPts val="1200"/>
              </a:spcAft>
              <a:buFont typeface="Wingdings" pitchFamily="2" charset="2"/>
              <a:buChar char="v"/>
            </a:pPr>
            <a:r>
              <a:rPr lang="en-US" sz="2400" dirty="0" smtClean="0"/>
              <a:t>Isi </a:t>
            </a:r>
            <a:r>
              <a:rPr lang="en-US" sz="2400" dirty="0" err="1"/>
              <a:t>variabel</a:t>
            </a:r>
            <a:r>
              <a:rPr lang="en-US" sz="2400" dirty="0"/>
              <a:t> name </a:t>
            </a:r>
            <a:r>
              <a:rPr lang="en-US" sz="2400" dirty="0" err="1"/>
              <a:t>dengan</a:t>
            </a:r>
            <a:r>
              <a:rPr lang="en-US" sz="2400" dirty="0"/>
              <a:t> </a:t>
            </a:r>
            <a:r>
              <a:rPr lang="en-US" sz="2400" dirty="0" err="1"/>
              <a:t>nama</a:t>
            </a:r>
            <a:r>
              <a:rPr lang="en-US" sz="2400" dirty="0"/>
              <a:t> </a:t>
            </a:r>
            <a:r>
              <a:rPr lang="en-US" sz="2400" b="1" dirty="0" smtClean="0"/>
              <a:t>JAVA_HOME</a:t>
            </a:r>
            <a:r>
              <a:rPr lang="en-US" sz="2400" dirty="0" smtClean="0"/>
              <a:t>.</a:t>
            </a:r>
          </a:p>
          <a:p>
            <a:pPr marL="342900" indent="-342900">
              <a:spcAft>
                <a:spcPts val="1200"/>
              </a:spcAft>
              <a:buFont typeface="Wingdings" pitchFamily="2" charset="2"/>
              <a:buChar char="v"/>
            </a:pPr>
            <a:r>
              <a:rPr lang="en-US" sz="2400" dirty="0" err="1" smtClean="0"/>
              <a:t>Klik</a:t>
            </a:r>
            <a:r>
              <a:rPr lang="en-US" sz="2400" dirty="0"/>
              <a:t>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Browse Directory</a:t>
            </a:r>
          </a:p>
          <a:p>
            <a:pPr marL="342900" indent="-342900" algn="just">
              <a:spcAft>
                <a:spcPts val="1200"/>
              </a:spcAft>
              <a:buFont typeface="Wingdings" pitchFamily="2" charset="2"/>
              <a:buChar char="v"/>
            </a:pPr>
            <a:r>
              <a:rPr lang="en-US" sz="2400" dirty="0" err="1" smtClean="0"/>
              <a:t>Lalu</a:t>
            </a:r>
            <a:r>
              <a:rPr lang="en-US" sz="2400" dirty="0" smtClean="0"/>
              <a:t> </a:t>
            </a:r>
            <a:r>
              <a:rPr lang="en-US" sz="2400" dirty="0" err="1"/>
              <a:t>cari</a:t>
            </a:r>
            <a:r>
              <a:rPr lang="en-US" sz="2400" dirty="0"/>
              <a:t> </a:t>
            </a:r>
            <a:r>
              <a:rPr lang="en-US" sz="2400" b="1" dirty="0"/>
              <a:t>path</a:t>
            </a:r>
            <a:r>
              <a:rPr lang="en-US" sz="2400" dirty="0"/>
              <a:t> folder </a:t>
            </a:r>
            <a:r>
              <a:rPr lang="en-US" sz="2400" dirty="0" err="1" smtClean="0"/>
              <a:t>installasi</a:t>
            </a:r>
            <a:r>
              <a:rPr lang="en-US" sz="2400" dirty="0" smtClean="0"/>
              <a:t> Java, </a:t>
            </a:r>
            <a:r>
              <a:rPr lang="en-US" sz="2400" dirty="0" err="1" smtClean="0"/>
              <a:t>dan</a:t>
            </a:r>
            <a:r>
              <a:rPr lang="en-US" sz="2400" dirty="0" smtClean="0"/>
              <a:t> </a:t>
            </a:r>
            <a:r>
              <a:rPr lang="en-US" sz="2400" dirty="0" err="1" smtClean="0"/>
              <a:t>pilih</a:t>
            </a:r>
            <a:r>
              <a:rPr lang="en-US" sz="2400" dirty="0" smtClean="0"/>
              <a:t> </a:t>
            </a:r>
            <a:r>
              <a:rPr lang="en-US" sz="2400" b="1" dirty="0"/>
              <a:t>folder </a:t>
            </a:r>
            <a:r>
              <a:rPr lang="en-US" sz="2400" b="1" dirty="0" smtClean="0"/>
              <a:t>JDK</a:t>
            </a:r>
            <a:r>
              <a:rPr lang="en-US" sz="2400" dirty="0" smtClean="0"/>
              <a:t>.</a:t>
            </a:r>
          </a:p>
          <a:p>
            <a:pPr marL="342900" indent="-342900" algn="just">
              <a:spcAft>
                <a:spcPts val="1200"/>
              </a:spcAft>
              <a:buFont typeface="Wingdings" pitchFamily="2" charset="2"/>
              <a:buChar char="v"/>
            </a:pPr>
            <a:r>
              <a:rPr lang="en-US" sz="2400" dirty="0" err="1" smtClean="0"/>
              <a:t>Pada</a:t>
            </a:r>
            <a:r>
              <a:rPr lang="en-US" sz="2400" dirty="0" smtClean="0"/>
              <a:t> </a:t>
            </a:r>
            <a:r>
              <a:rPr lang="en-US" sz="2400" dirty="0" err="1"/>
              <a:t>contoh</a:t>
            </a:r>
            <a:r>
              <a:rPr lang="en-US" sz="2400" dirty="0"/>
              <a:t> </a:t>
            </a:r>
            <a:r>
              <a:rPr lang="en-US" sz="2400" dirty="0" err="1"/>
              <a:t>ini</a:t>
            </a:r>
            <a:r>
              <a:rPr lang="en-US" sz="2400" dirty="0"/>
              <a:t> path </a:t>
            </a:r>
            <a:r>
              <a:rPr lang="en-US" sz="2400" dirty="0" err="1"/>
              <a:t>jdk</a:t>
            </a:r>
            <a:r>
              <a:rPr lang="en-US" sz="2400" dirty="0"/>
              <a:t> </a:t>
            </a:r>
            <a:r>
              <a:rPr lang="en-US" sz="2400" dirty="0" smtClean="0"/>
              <a:t>Java </a:t>
            </a:r>
            <a:r>
              <a:rPr lang="en-US" sz="2400" dirty="0" err="1" smtClean="0"/>
              <a:t>berada</a:t>
            </a:r>
            <a:r>
              <a:rPr lang="en-US" sz="2400" dirty="0" smtClean="0"/>
              <a:t> </a:t>
            </a:r>
            <a:r>
              <a:rPr lang="en-US" sz="2400" dirty="0"/>
              <a:t>di directory “</a:t>
            </a:r>
            <a:r>
              <a:rPr lang="en-US" sz="2400" b="1" dirty="0"/>
              <a:t>C:\Program </a:t>
            </a:r>
            <a:r>
              <a:rPr lang="en-US" sz="2400" b="1" dirty="0" smtClean="0"/>
              <a:t>Files\Java\jdk-12.0.1</a:t>
            </a:r>
            <a:r>
              <a:rPr lang="en-US" sz="2400" dirty="0" smtClean="0"/>
              <a:t>“.</a:t>
            </a:r>
          </a:p>
          <a:p>
            <a:pPr marL="342900" indent="-342900" algn="just">
              <a:spcAft>
                <a:spcPts val="1200"/>
              </a:spcAft>
              <a:buFont typeface="Wingdings" pitchFamily="2" charset="2"/>
              <a:buChar char="v"/>
            </a:pPr>
            <a:r>
              <a:rPr lang="en-US" sz="2400" dirty="0" err="1" smtClean="0"/>
              <a:t>Selanjutnya</a:t>
            </a:r>
            <a:r>
              <a:rPr lang="en-US" sz="2400" dirty="0" smtClean="0"/>
              <a:t> </a:t>
            </a:r>
            <a:r>
              <a:rPr lang="en-US" sz="2400" dirty="0" err="1"/>
              <a:t>klik</a:t>
            </a:r>
            <a:r>
              <a:rPr lang="en-US" sz="2400" dirty="0"/>
              <a:t>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Ok</a:t>
            </a:r>
            <a:r>
              <a:rPr lang="en-US" sz="2400" dirty="0"/>
              <a:t>.</a:t>
            </a:r>
            <a:endParaRPr lang="en-US" sz="2400" b="1" dirty="0"/>
          </a:p>
        </p:txBody>
      </p:sp>
      <p:sp>
        <p:nvSpPr>
          <p:cNvPr id="19" name="Right Arrow 18"/>
          <p:cNvSpPr/>
          <p:nvPr/>
        </p:nvSpPr>
        <p:spPr>
          <a:xfrm>
            <a:off x="-705394" y="160338"/>
            <a:ext cx="13833565" cy="1162595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accent3">
                    <a:lumMod val="50000"/>
                  </a:schemeClr>
                </a:solidFill>
              </a:rPr>
              <a:t>Setting Path JDK</a:t>
            </a:r>
            <a:endParaRPr lang="en-US" sz="2400" dirty="0">
              <a:solidFill>
                <a:schemeClr val="accent3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185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asil gambar untuk logo elnus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1" name="Picture 10"/>
          <p:cNvPicPr/>
          <p:nvPr/>
        </p:nvPicPr>
        <p:blipFill>
          <a:blip r:embed="rId3"/>
          <a:stretch>
            <a:fillRect/>
          </a:stretch>
        </p:blipFill>
        <p:spPr>
          <a:xfrm>
            <a:off x="774837" y="1556792"/>
            <a:ext cx="5346798" cy="4976826"/>
          </a:xfrm>
          <a:prstGeom prst="rect">
            <a:avLst/>
          </a:prstGeom>
        </p:spPr>
      </p:pic>
      <p:pic>
        <p:nvPicPr>
          <p:cNvPr id="12" name="Picture 11"/>
          <p:cNvPicPr/>
          <p:nvPr/>
        </p:nvPicPr>
        <p:blipFill>
          <a:blip r:embed="rId4"/>
          <a:stretch>
            <a:fillRect/>
          </a:stretch>
        </p:blipFill>
        <p:spPr>
          <a:xfrm>
            <a:off x="774837" y="3294317"/>
            <a:ext cx="5943600" cy="150177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240016" y="1627684"/>
            <a:ext cx="54064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itchFamily="2" charset="2"/>
              <a:buChar char="v"/>
            </a:pPr>
            <a:r>
              <a:rPr lang="en-US" sz="2400" dirty="0" err="1"/>
              <a:t>Maka</a:t>
            </a:r>
            <a:r>
              <a:rPr lang="en-US" sz="2400" dirty="0"/>
              <a:t> </a:t>
            </a:r>
            <a:r>
              <a:rPr lang="en-US" sz="2400" dirty="0" err="1"/>
              <a:t>pada</a:t>
            </a:r>
            <a:r>
              <a:rPr lang="en-US" sz="2400" dirty="0"/>
              <a:t> </a:t>
            </a:r>
            <a:r>
              <a:rPr lang="en-US" sz="2400" b="1" dirty="0" err="1" smtClean="0"/>
              <a:t>Variabel</a:t>
            </a:r>
            <a:r>
              <a:rPr lang="en-US" sz="2400" b="1" dirty="0" smtClean="0"/>
              <a:t> value</a:t>
            </a:r>
            <a:r>
              <a:rPr lang="en-US" sz="2400" dirty="0" smtClean="0"/>
              <a:t> </a:t>
            </a:r>
            <a:r>
              <a:rPr lang="en-US" sz="2400" dirty="0" err="1"/>
              <a:t>akan</a:t>
            </a:r>
            <a:r>
              <a:rPr lang="en-US" sz="2400" dirty="0"/>
              <a:t> </a:t>
            </a:r>
            <a:r>
              <a:rPr lang="en-US" sz="2400" dirty="0" err="1"/>
              <a:t>terisi</a:t>
            </a:r>
            <a:r>
              <a:rPr lang="en-US" sz="2400" dirty="0"/>
              <a:t> path </a:t>
            </a:r>
            <a:r>
              <a:rPr lang="en-US" sz="2400" dirty="0" smtClean="0"/>
              <a:t>JDK, </a:t>
            </a:r>
            <a:r>
              <a:rPr lang="en-US" sz="2400" dirty="0" err="1" smtClean="0"/>
              <a:t>selanjutnya</a:t>
            </a:r>
            <a:r>
              <a:rPr lang="en-US" sz="2400" dirty="0" smtClean="0"/>
              <a:t> </a:t>
            </a:r>
            <a:r>
              <a:rPr lang="en-US" sz="2400" dirty="0" err="1"/>
              <a:t>klik</a:t>
            </a:r>
            <a:r>
              <a:rPr lang="en-US" sz="2400" dirty="0"/>
              <a:t>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OK</a:t>
            </a:r>
            <a:r>
              <a:rPr lang="en-US" sz="2400" dirty="0" smtClean="0"/>
              <a:t>.</a:t>
            </a:r>
            <a:endParaRPr lang="en-US" sz="2400" b="1" dirty="0"/>
          </a:p>
        </p:txBody>
      </p:sp>
      <p:sp>
        <p:nvSpPr>
          <p:cNvPr id="14" name="Rectangle 13"/>
          <p:cNvSpPr/>
          <p:nvPr/>
        </p:nvSpPr>
        <p:spPr>
          <a:xfrm>
            <a:off x="4835860" y="4365104"/>
            <a:ext cx="972108" cy="308868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>
            <a:off x="-705394" y="160338"/>
            <a:ext cx="13833565" cy="1162595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accent3">
                    <a:lumMod val="50000"/>
                  </a:schemeClr>
                </a:solidFill>
              </a:rPr>
              <a:t>Setting Path JDK</a:t>
            </a:r>
            <a:endParaRPr lang="en-US" sz="2400" dirty="0">
              <a:solidFill>
                <a:schemeClr val="accent3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8432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asil gambar untuk logo elnus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/>
          <p:cNvPicPr/>
          <p:nvPr/>
        </p:nvPicPr>
        <p:blipFill>
          <a:blip r:embed="rId3"/>
          <a:stretch>
            <a:fillRect/>
          </a:stretch>
        </p:blipFill>
        <p:spPr>
          <a:xfrm>
            <a:off x="767408" y="1484784"/>
            <a:ext cx="5166370" cy="504890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240016" y="1627684"/>
            <a:ext cx="54064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itchFamily="2" charset="2"/>
              <a:buChar char="v"/>
            </a:pPr>
            <a:r>
              <a:rPr lang="sv-SE" sz="2400" dirty="0"/>
              <a:t>Langkah selanjutnya </a:t>
            </a:r>
            <a:r>
              <a:rPr lang="sv-SE" sz="2400" dirty="0" smtClean="0"/>
              <a:t>pada bagian </a:t>
            </a:r>
            <a:r>
              <a:rPr lang="sv-SE" sz="2400" b="1" dirty="0" smtClean="0"/>
              <a:t>System variables</a:t>
            </a:r>
            <a:r>
              <a:rPr lang="sv-SE" sz="2400" dirty="0" smtClean="0"/>
              <a:t>, silahkan </a:t>
            </a:r>
            <a:r>
              <a:rPr lang="sv-SE" sz="2400" dirty="0"/>
              <a:t>pilih </a:t>
            </a:r>
            <a:r>
              <a:rPr lang="sv-SE" sz="2400" b="1" dirty="0"/>
              <a:t>Path</a:t>
            </a:r>
            <a:r>
              <a:rPr lang="sv-SE" sz="2400" dirty="0"/>
              <a:t> dan klik </a:t>
            </a:r>
            <a:r>
              <a:rPr lang="sv-S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Edit</a:t>
            </a:r>
            <a:endParaRPr lang="en-US" sz="2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151784" y="5661248"/>
            <a:ext cx="864096" cy="308868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>
            <a:off x="-705394" y="160338"/>
            <a:ext cx="13833565" cy="1162595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accent3">
                    <a:lumMod val="50000"/>
                  </a:schemeClr>
                </a:solidFill>
              </a:rPr>
              <a:t>Setting Path JDK</a:t>
            </a:r>
            <a:endParaRPr lang="en-US" sz="2400" dirty="0">
              <a:solidFill>
                <a:schemeClr val="accent3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9721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asil gambar untuk logo elnus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806597" y="1627734"/>
            <a:ext cx="11161240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 smtClean="0">
                <a:solidFill>
                  <a:srgbClr val="FF0000"/>
                </a:solidFill>
              </a:rPr>
              <a:t>Deskripsi</a:t>
            </a:r>
            <a:endParaRPr lang="en-US" sz="2000" b="1" dirty="0" smtClean="0">
              <a:solidFill>
                <a:srgbClr val="FF0000"/>
              </a:solidFill>
            </a:endParaRPr>
          </a:p>
          <a:p>
            <a:r>
              <a:rPr lang="id-ID" sz="2000" dirty="0" smtClean="0">
                <a:solidFill>
                  <a:srgbClr val="002060"/>
                </a:solidFill>
              </a:rPr>
              <a:t>Materi ini berisi penjelasan mengenai cara-cara melakukan </a:t>
            </a:r>
            <a:r>
              <a:rPr lang="id-ID" sz="2000" dirty="0">
                <a:solidFill>
                  <a:srgbClr val="002060"/>
                </a:solidFill>
              </a:rPr>
              <a:t>i</a:t>
            </a:r>
            <a:r>
              <a:rPr lang="id-ID" sz="2000" dirty="0" smtClean="0">
                <a:solidFill>
                  <a:srgbClr val="002060"/>
                </a:solidFill>
              </a:rPr>
              <a:t>nstalasi alat bantu pemrograman mobile.</a:t>
            </a:r>
          </a:p>
          <a:p>
            <a:endParaRPr lang="en-US" sz="2000" dirty="0" smtClean="0">
              <a:solidFill>
                <a:srgbClr val="002060"/>
              </a:solidFill>
            </a:endParaRPr>
          </a:p>
          <a:p>
            <a:r>
              <a:rPr lang="en-US" sz="2000" b="1" dirty="0" err="1" smtClean="0">
                <a:solidFill>
                  <a:srgbClr val="FF0000"/>
                </a:solidFill>
              </a:rPr>
              <a:t>Tujuan</a:t>
            </a:r>
            <a:r>
              <a:rPr lang="en-US" sz="2000" b="1" dirty="0" smtClean="0">
                <a:solidFill>
                  <a:srgbClr val="FF0000"/>
                </a:solidFill>
              </a:rPr>
              <a:t> </a:t>
            </a:r>
            <a:r>
              <a:rPr lang="en-US" sz="2000" b="1" dirty="0" err="1" smtClean="0">
                <a:solidFill>
                  <a:srgbClr val="FF0000"/>
                </a:solidFill>
              </a:rPr>
              <a:t>Pelatihan</a:t>
            </a:r>
            <a:endParaRPr lang="en-US" sz="2000" b="1" dirty="0" smtClean="0">
              <a:solidFill>
                <a:srgbClr val="FF0000"/>
              </a:solidFill>
            </a:endParaRPr>
          </a:p>
          <a:p>
            <a:pPr marL="342900" indent="-342900">
              <a:buAutoNum type="arabicPeriod"/>
            </a:pPr>
            <a:r>
              <a:rPr lang="id-ID" sz="2000" dirty="0" smtClean="0">
                <a:solidFill>
                  <a:srgbClr val="002060"/>
                </a:solidFill>
              </a:rPr>
              <a:t>Mahasiswa mengetahui langkah demi langkah instalasi </a:t>
            </a:r>
            <a:r>
              <a:rPr lang="id-ID" sz="2000" dirty="0">
                <a:solidFill>
                  <a:srgbClr val="002060"/>
                </a:solidFill>
              </a:rPr>
              <a:t>a</a:t>
            </a:r>
            <a:r>
              <a:rPr lang="id-ID" sz="2000" dirty="0" smtClean="0">
                <a:solidFill>
                  <a:srgbClr val="002060"/>
                </a:solidFill>
              </a:rPr>
              <a:t>lat bantu pengembangan aplikasi </a:t>
            </a:r>
            <a:r>
              <a:rPr lang="id-ID" sz="2000" i="1" dirty="0" smtClean="0">
                <a:solidFill>
                  <a:srgbClr val="002060"/>
                </a:solidFill>
              </a:rPr>
              <a:t>mobile</a:t>
            </a:r>
          </a:p>
          <a:p>
            <a:pPr marL="342900" indent="-342900">
              <a:buAutoNum type="arabicPeriod"/>
            </a:pPr>
            <a:r>
              <a:rPr lang="id-ID" sz="2000" dirty="0">
                <a:solidFill>
                  <a:srgbClr val="002060"/>
                </a:solidFill>
              </a:rPr>
              <a:t>Mahasiswa </a:t>
            </a:r>
            <a:r>
              <a:rPr lang="id-ID" sz="2000" dirty="0" smtClean="0">
                <a:solidFill>
                  <a:srgbClr val="002060"/>
                </a:solidFill>
              </a:rPr>
              <a:t>memahami komponen-komponen alat bantu </a:t>
            </a:r>
            <a:r>
              <a:rPr lang="id-ID" sz="2000" i="1" dirty="0" smtClean="0">
                <a:solidFill>
                  <a:srgbClr val="002060"/>
                </a:solidFill>
              </a:rPr>
              <a:t>hardware</a:t>
            </a:r>
            <a:r>
              <a:rPr lang="id-ID" sz="2000" dirty="0" smtClean="0">
                <a:solidFill>
                  <a:srgbClr val="002060"/>
                </a:solidFill>
              </a:rPr>
              <a:t>, </a:t>
            </a:r>
            <a:r>
              <a:rPr lang="id-ID" sz="2000" i="1" dirty="0" smtClean="0">
                <a:solidFill>
                  <a:srgbClr val="002060"/>
                </a:solidFill>
              </a:rPr>
              <a:t>software</a:t>
            </a:r>
            <a:r>
              <a:rPr lang="id-ID" sz="2000" dirty="0" smtClean="0">
                <a:solidFill>
                  <a:srgbClr val="002060"/>
                </a:solidFill>
              </a:rPr>
              <a:t> dan </a:t>
            </a:r>
            <a:r>
              <a:rPr lang="id-ID" sz="2000" i="1" dirty="0">
                <a:solidFill>
                  <a:srgbClr val="002060"/>
                </a:solidFill>
              </a:rPr>
              <a:t>p</a:t>
            </a:r>
            <a:r>
              <a:rPr lang="id-ID" sz="2000" i="1" dirty="0" smtClean="0">
                <a:solidFill>
                  <a:srgbClr val="002060"/>
                </a:solidFill>
              </a:rPr>
              <a:t>latform </a:t>
            </a:r>
            <a:r>
              <a:rPr lang="id-ID" sz="2000" dirty="0" smtClean="0">
                <a:solidFill>
                  <a:srgbClr val="002060"/>
                </a:solidFill>
              </a:rPr>
              <a:t>aplikasi </a:t>
            </a:r>
            <a:r>
              <a:rPr lang="id-ID" sz="2000" i="1" dirty="0" smtClean="0">
                <a:solidFill>
                  <a:srgbClr val="002060"/>
                </a:solidFill>
              </a:rPr>
              <a:t>mobile</a:t>
            </a:r>
          </a:p>
          <a:p>
            <a:pPr marL="342900" indent="-342900">
              <a:buAutoNum type="arabicPeriod"/>
            </a:pPr>
            <a:r>
              <a:rPr lang="id-ID" sz="2000" dirty="0">
                <a:solidFill>
                  <a:srgbClr val="002060"/>
                </a:solidFill>
              </a:rPr>
              <a:t>Mahasiswa </a:t>
            </a:r>
            <a:r>
              <a:rPr lang="id-ID" sz="2000" dirty="0" smtClean="0">
                <a:solidFill>
                  <a:srgbClr val="002060"/>
                </a:solidFill>
              </a:rPr>
              <a:t>dapat melakukan instalasi alat bantu pemrograman </a:t>
            </a:r>
            <a:r>
              <a:rPr lang="id-ID" sz="2000" i="1" dirty="0" smtClean="0">
                <a:solidFill>
                  <a:srgbClr val="002060"/>
                </a:solidFill>
              </a:rPr>
              <a:t>mobile</a:t>
            </a:r>
            <a:r>
              <a:rPr lang="id-ID" sz="2000" dirty="0" smtClean="0">
                <a:solidFill>
                  <a:srgbClr val="002060"/>
                </a:solidFill>
              </a:rPr>
              <a:t> dengan benar</a:t>
            </a:r>
          </a:p>
          <a:p>
            <a:endParaRPr lang="en-US" sz="2000" b="1" dirty="0" smtClean="0">
              <a:solidFill>
                <a:srgbClr val="FF0000"/>
              </a:solidFill>
            </a:endParaRPr>
          </a:p>
          <a:p>
            <a:r>
              <a:rPr lang="en-US" sz="2000" b="1" dirty="0" err="1" smtClean="0">
                <a:solidFill>
                  <a:srgbClr val="FF0000"/>
                </a:solidFill>
              </a:rPr>
              <a:t>Materi</a:t>
            </a:r>
            <a:r>
              <a:rPr lang="en-US" sz="2000" b="1" dirty="0" smtClean="0">
                <a:solidFill>
                  <a:srgbClr val="FF0000"/>
                </a:solidFill>
              </a:rPr>
              <a:t> yang </a:t>
            </a:r>
            <a:r>
              <a:rPr lang="en-US" sz="2000" b="1" dirty="0" err="1" smtClean="0">
                <a:solidFill>
                  <a:srgbClr val="FF0000"/>
                </a:solidFill>
              </a:rPr>
              <a:t>akan</a:t>
            </a:r>
            <a:r>
              <a:rPr lang="en-US" sz="2000" b="1" dirty="0" smtClean="0">
                <a:solidFill>
                  <a:srgbClr val="FF0000"/>
                </a:solidFill>
              </a:rPr>
              <a:t> </a:t>
            </a:r>
            <a:r>
              <a:rPr lang="en-US" sz="2000" b="1" dirty="0" err="1" smtClean="0">
                <a:solidFill>
                  <a:srgbClr val="FF0000"/>
                </a:solidFill>
              </a:rPr>
              <a:t>disampaikan</a:t>
            </a:r>
            <a:r>
              <a:rPr lang="en-US" sz="2000" b="1" dirty="0" smtClean="0">
                <a:solidFill>
                  <a:srgbClr val="FF0000"/>
                </a:solidFill>
              </a:rPr>
              <a:t>:</a:t>
            </a:r>
          </a:p>
          <a:p>
            <a:r>
              <a:rPr lang="en-US" sz="2000" dirty="0" smtClean="0"/>
              <a:t>1. Tools </a:t>
            </a:r>
            <a:r>
              <a:rPr lang="en-US" sz="2000" dirty="0" err="1" smtClean="0"/>
              <a:t>Instalasi</a:t>
            </a:r>
            <a:endParaRPr lang="en-US" sz="2000" dirty="0" smtClean="0"/>
          </a:p>
          <a:p>
            <a:r>
              <a:rPr lang="en-US" sz="2000" dirty="0" smtClean="0"/>
              <a:t>2. </a:t>
            </a:r>
            <a:r>
              <a:rPr lang="en-US" sz="2000" dirty="0" err="1" smtClean="0"/>
              <a:t>langkah-langkah</a:t>
            </a:r>
            <a:r>
              <a:rPr lang="en-US" sz="2000" dirty="0" smtClean="0"/>
              <a:t> </a:t>
            </a:r>
            <a:r>
              <a:rPr lang="id-ID" sz="2000" dirty="0" smtClean="0"/>
              <a:t>Instalasi </a:t>
            </a:r>
            <a:r>
              <a:rPr lang="id-ID" sz="2000" dirty="0"/>
              <a:t>Alat </a:t>
            </a:r>
            <a:r>
              <a:rPr lang="id-ID" sz="2000" dirty="0" smtClean="0"/>
              <a:t>bantu pengembangan </a:t>
            </a:r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2" name="Right Arrow 1"/>
          <p:cNvSpPr/>
          <p:nvPr/>
        </p:nvSpPr>
        <p:spPr>
          <a:xfrm>
            <a:off x="-705394" y="160338"/>
            <a:ext cx="13833565" cy="1162595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d-ID" sz="2800" b="1" dirty="0" smtClean="0">
                <a:solidFill>
                  <a:schemeClr val="accent3">
                    <a:lumMod val="50000"/>
                  </a:schemeClr>
                </a:solidFill>
                <a:latin typeface="Bahnschrift" panose="020B0502040204020203" pitchFamily="34" charset="0"/>
              </a:rPr>
              <a:t>Deskripsi Singkat</a:t>
            </a:r>
            <a:endParaRPr lang="id-ID" sz="2800" b="1" dirty="0">
              <a:solidFill>
                <a:schemeClr val="accent3">
                  <a:lumMod val="50000"/>
                </a:schemeClr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936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asil gambar untuk logo elnus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/>
          <p:cNvPicPr/>
          <p:nvPr/>
        </p:nvPicPr>
        <p:blipFill>
          <a:blip r:embed="rId3"/>
          <a:stretch>
            <a:fillRect/>
          </a:stretch>
        </p:blipFill>
        <p:spPr>
          <a:xfrm>
            <a:off x="767408" y="1412776"/>
            <a:ext cx="5019675" cy="4772025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983432" y="2996952"/>
            <a:ext cx="3672408" cy="2880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096000" y="1556792"/>
            <a:ext cx="54726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spcAft>
                <a:spcPts val="1200"/>
              </a:spcAft>
              <a:buFont typeface="Wingdings" pitchFamily="2" charset="2"/>
              <a:buChar char="v"/>
            </a:pPr>
            <a:r>
              <a:rPr lang="sv-SE" sz="2400" dirty="0"/>
              <a:t>Maka akan muncul sebuah tampilan </a:t>
            </a:r>
            <a:r>
              <a:rPr lang="sv-SE" sz="2400" b="1" dirty="0"/>
              <a:t>Edit environment variable </a:t>
            </a:r>
            <a:r>
              <a:rPr lang="sv-SE" sz="2400" dirty="0"/>
              <a:t>seperti gambar </a:t>
            </a:r>
            <a:r>
              <a:rPr lang="sv-SE" sz="2400" dirty="0" smtClean="0"/>
              <a:t>disamping</a:t>
            </a:r>
            <a:r>
              <a:rPr lang="sv-SE" sz="2400" dirty="0"/>
              <a:t>.</a:t>
            </a:r>
            <a:endParaRPr lang="sv-SE" sz="2400" dirty="0" smtClean="0"/>
          </a:p>
        </p:txBody>
      </p:sp>
      <p:sp>
        <p:nvSpPr>
          <p:cNvPr id="8" name="Right Arrow 7"/>
          <p:cNvSpPr/>
          <p:nvPr/>
        </p:nvSpPr>
        <p:spPr>
          <a:xfrm>
            <a:off x="-705394" y="160338"/>
            <a:ext cx="13833565" cy="1162595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accent3">
                    <a:lumMod val="50000"/>
                  </a:schemeClr>
                </a:solidFill>
              </a:rPr>
              <a:t>Setting Path JDK</a:t>
            </a:r>
            <a:endParaRPr lang="en-US" sz="2400" dirty="0">
              <a:solidFill>
                <a:schemeClr val="accent3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6172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asil gambar untuk logo elnus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/>
          <p:cNvPicPr/>
          <p:nvPr/>
        </p:nvPicPr>
        <p:blipFill rotWithShape="1">
          <a:blip r:embed="rId3"/>
          <a:srcRect r="35752" b="42239"/>
          <a:stretch/>
        </p:blipFill>
        <p:spPr>
          <a:xfrm>
            <a:off x="767408" y="1484784"/>
            <a:ext cx="5793704" cy="364340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561112" y="1736827"/>
            <a:ext cx="536753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itchFamily="2" charset="2"/>
              <a:buChar char="v"/>
            </a:pPr>
            <a:r>
              <a:rPr lang="sv-SE" sz="2400" dirty="0" smtClean="0"/>
              <a:t>Copy </a:t>
            </a:r>
            <a:r>
              <a:rPr lang="sv-SE" sz="2400" dirty="0"/>
              <a:t>path folder tersebut dengan cara klik pada detail path folder </a:t>
            </a:r>
            <a:r>
              <a:rPr lang="sv-SE" sz="2400" dirty="0" smtClean="0">
                <a:sym typeface="Wingdings" panose="05000000000000000000" pitchFamily="2" charset="2"/>
              </a:rPr>
              <a:t></a:t>
            </a:r>
            <a:r>
              <a:rPr lang="sv-SE" sz="2400" dirty="0" smtClean="0"/>
              <a:t> </a:t>
            </a:r>
            <a:r>
              <a:rPr lang="sv-SE" sz="2400" dirty="0"/>
              <a:t>klik </a:t>
            </a:r>
            <a:r>
              <a:rPr lang="sv-SE" sz="2400" dirty="0" smtClean="0"/>
              <a:t>kanan </a:t>
            </a:r>
            <a:r>
              <a:rPr lang="sv-SE" sz="2400" dirty="0" smtClean="0">
                <a:sym typeface="Wingdings" panose="05000000000000000000" pitchFamily="2" charset="2"/>
              </a:rPr>
              <a:t></a:t>
            </a:r>
            <a:r>
              <a:rPr lang="sv-SE" sz="2400" dirty="0" smtClean="0"/>
              <a:t> </a:t>
            </a:r>
            <a:r>
              <a:rPr lang="sv-SE" sz="2400" dirty="0"/>
              <a:t>copy (lihat gambar </a:t>
            </a:r>
            <a:r>
              <a:rPr lang="sv-SE" sz="2400" dirty="0" smtClean="0"/>
              <a:t>disamping).</a:t>
            </a:r>
            <a:endParaRPr lang="en-US" sz="2400" b="1" dirty="0"/>
          </a:p>
        </p:txBody>
      </p:sp>
      <p:sp>
        <p:nvSpPr>
          <p:cNvPr id="7" name="Right Arrow 6"/>
          <p:cNvSpPr/>
          <p:nvPr/>
        </p:nvSpPr>
        <p:spPr>
          <a:xfrm>
            <a:off x="-705394" y="160338"/>
            <a:ext cx="13833565" cy="1162595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accent3">
                    <a:lumMod val="50000"/>
                  </a:schemeClr>
                </a:solidFill>
              </a:rPr>
              <a:t>Setting Path JDK</a:t>
            </a:r>
            <a:endParaRPr lang="en-US" sz="2400" dirty="0">
              <a:solidFill>
                <a:schemeClr val="accent3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7392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asil gambar untuk logo elnus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/>
          <p:cNvPicPr/>
          <p:nvPr/>
        </p:nvPicPr>
        <p:blipFill>
          <a:blip r:embed="rId3"/>
          <a:stretch>
            <a:fillRect/>
          </a:stretch>
        </p:blipFill>
        <p:spPr>
          <a:xfrm>
            <a:off x="767408" y="1556792"/>
            <a:ext cx="5019675" cy="47720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023992" y="1573379"/>
            <a:ext cx="5583560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spcAft>
                <a:spcPts val="1200"/>
              </a:spcAft>
              <a:buFont typeface="Wingdings" pitchFamily="2" charset="2"/>
              <a:buChar char="v"/>
            </a:pPr>
            <a:r>
              <a:rPr lang="sv-SE" sz="2400" dirty="0"/>
              <a:t>Setelah itu kembali lagi ke </a:t>
            </a:r>
            <a:r>
              <a:rPr lang="sv-SE" sz="2400" b="1" dirty="0"/>
              <a:t>Edit evironment </a:t>
            </a:r>
            <a:r>
              <a:rPr lang="sv-SE" sz="2400" b="1" dirty="0" smtClean="0"/>
              <a:t>variable</a:t>
            </a:r>
            <a:r>
              <a:rPr lang="sv-SE" sz="2400" dirty="0" smtClean="0"/>
              <a:t>.</a:t>
            </a:r>
          </a:p>
          <a:p>
            <a:pPr marL="342900" indent="-342900" algn="just">
              <a:spcAft>
                <a:spcPts val="1200"/>
              </a:spcAft>
              <a:buFont typeface="Wingdings" pitchFamily="2" charset="2"/>
              <a:buChar char="v"/>
            </a:pPr>
            <a:r>
              <a:rPr lang="sv-SE" sz="2400" dirty="0" smtClean="0"/>
              <a:t>Kemudian </a:t>
            </a:r>
            <a:r>
              <a:rPr lang="sv-SE" sz="2400" dirty="0"/>
              <a:t>klik </a:t>
            </a:r>
            <a:r>
              <a:rPr lang="sv-S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sv-SE" sz="2400" dirty="0"/>
              <a:t>, dan </a:t>
            </a:r>
            <a:r>
              <a:rPr lang="sv-SE" sz="2400" b="1" dirty="0"/>
              <a:t>paste</a:t>
            </a:r>
            <a:r>
              <a:rPr lang="sv-SE" sz="2400" dirty="0"/>
              <a:t> path folder </a:t>
            </a:r>
            <a:r>
              <a:rPr lang="sv-SE" sz="2400" b="1" dirty="0"/>
              <a:t>bin</a:t>
            </a:r>
            <a:r>
              <a:rPr lang="sv-SE" sz="2400" dirty="0"/>
              <a:t> dari yang </a:t>
            </a:r>
            <a:r>
              <a:rPr lang="sv-SE" sz="2400" dirty="0" smtClean="0"/>
              <a:t>di </a:t>
            </a:r>
            <a:r>
              <a:rPr lang="sv-SE" sz="2400" dirty="0"/>
              <a:t>copy </a:t>
            </a:r>
            <a:r>
              <a:rPr lang="sv-SE" sz="2400" dirty="0" smtClean="0"/>
              <a:t>diatas.</a:t>
            </a:r>
          </a:p>
          <a:p>
            <a:pPr marL="342900" indent="-342900" algn="just">
              <a:spcAft>
                <a:spcPts val="1200"/>
              </a:spcAft>
              <a:buFont typeface="Wingdings" pitchFamily="2" charset="2"/>
              <a:buChar char="v"/>
            </a:pPr>
            <a:r>
              <a:rPr lang="sv-SE" sz="2400" dirty="0"/>
              <a:t>J</a:t>
            </a:r>
            <a:r>
              <a:rPr lang="sv-SE" sz="2400" dirty="0" smtClean="0"/>
              <a:t>angan </a:t>
            </a:r>
            <a:r>
              <a:rPr lang="sv-SE" sz="2400" dirty="0"/>
              <a:t>lupa klik </a:t>
            </a:r>
            <a:r>
              <a:rPr lang="sv-S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OK</a:t>
            </a:r>
            <a:r>
              <a:rPr lang="sv-SE" sz="2400" dirty="0"/>
              <a:t> pada semua setting </a:t>
            </a:r>
            <a:r>
              <a:rPr lang="sv-SE" sz="2400" b="1" dirty="0"/>
              <a:t>Environment Variable </a:t>
            </a:r>
            <a:r>
              <a:rPr lang="sv-SE" sz="2400" dirty="0"/>
              <a:t>yang sudah </a:t>
            </a:r>
            <a:r>
              <a:rPr lang="sv-SE" sz="2400" dirty="0" smtClean="0"/>
              <a:t>dibuka</a:t>
            </a:r>
            <a:r>
              <a:rPr lang="sv-SE" sz="2400" dirty="0"/>
              <a:t>.</a:t>
            </a:r>
            <a:endParaRPr lang="en-US" sz="2400" b="1" dirty="0"/>
          </a:p>
        </p:txBody>
      </p:sp>
      <p:sp>
        <p:nvSpPr>
          <p:cNvPr id="7" name="Rectangle 6"/>
          <p:cNvSpPr/>
          <p:nvPr/>
        </p:nvSpPr>
        <p:spPr>
          <a:xfrm>
            <a:off x="4799856" y="1988840"/>
            <a:ext cx="864096" cy="308868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11424" y="3068960"/>
            <a:ext cx="3744416" cy="308868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863752" y="5877272"/>
            <a:ext cx="936104" cy="308868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>
            <a:off x="-705394" y="160338"/>
            <a:ext cx="13833565" cy="1162595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accent3">
                    <a:lumMod val="50000"/>
                  </a:schemeClr>
                </a:solidFill>
              </a:rPr>
              <a:t>Setting Path JDK</a:t>
            </a:r>
            <a:endParaRPr lang="en-US" sz="2400" dirty="0">
              <a:solidFill>
                <a:schemeClr val="accent3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376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asil gambar untuk logo elnus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023992" y="1573379"/>
            <a:ext cx="5583560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spcAft>
                <a:spcPts val="1200"/>
              </a:spcAft>
              <a:buFont typeface="Wingdings" pitchFamily="2" charset="2"/>
              <a:buChar char="v"/>
            </a:pPr>
            <a:r>
              <a:rPr lang="sv-SE" sz="2400" dirty="0"/>
              <a:t>L</a:t>
            </a:r>
            <a:r>
              <a:rPr lang="sv-SE" sz="2400" dirty="0" smtClean="0"/>
              <a:t>angkah </a:t>
            </a:r>
            <a:r>
              <a:rPr lang="sv-SE" sz="2400" dirty="0"/>
              <a:t>terakhir untuk mengetahui apakah Java sudah benar-benar berhasil di install dan berjalan dengan baik di PC </a:t>
            </a:r>
            <a:r>
              <a:rPr lang="sv-SE" sz="2400" dirty="0" smtClean="0"/>
              <a:t>Windows.</a:t>
            </a:r>
          </a:p>
          <a:p>
            <a:pPr marL="342900" indent="-342900" algn="just">
              <a:spcAft>
                <a:spcPts val="1200"/>
              </a:spcAft>
              <a:buFont typeface="Wingdings" pitchFamily="2" charset="2"/>
              <a:buChar char="v"/>
            </a:pPr>
            <a:r>
              <a:rPr lang="sv-SE" sz="2400" dirty="0" smtClean="0"/>
              <a:t>Buka </a:t>
            </a:r>
            <a:r>
              <a:rPr lang="sv-SE" sz="2400" dirty="0"/>
              <a:t>Command </a:t>
            </a:r>
            <a:r>
              <a:rPr lang="sv-SE" sz="2400" dirty="0" smtClean="0"/>
              <a:t>Prompt dan </a:t>
            </a:r>
            <a:r>
              <a:rPr lang="sv-SE" sz="2400" dirty="0"/>
              <a:t>ketikan perintah </a:t>
            </a:r>
            <a:r>
              <a:rPr lang="sv-SE" sz="2400" b="1" dirty="0" smtClean="0"/>
              <a:t>java -version</a:t>
            </a:r>
            <a:r>
              <a:rPr lang="sv-SE" sz="2400" dirty="0" smtClean="0"/>
              <a:t>.</a:t>
            </a:r>
          </a:p>
          <a:p>
            <a:pPr marL="342900" indent="-342900" algn="just">
              <a:spcAft>
                <a:spcPts val="1200"/>
              </a:spcAft>
              <a:buFont typeface="Wingdings" pitchFamily="2" charset="2"/>
              <a:buChar char="v"/>
            </a:pPr>
            <a:r>
              <a:rPr lang="sv-SE" sz="2400" dirty="0" smtClean="0"/>
              <a:t>Apabila </a:t>
            </a:r>
            <a:r>
              <a:rPr lang="sv-SE" sz="2400" dirty="0"/>
              <a:t>muncul tulisan informasi versi Java seperti gambar </a:t>
            </a:r>
            <a:r>
              <a:rPr lang="sv-SE" sz="2400" dirty="0" smtClean="0"/>
              <a:t>disamping, </a:t>
            </a:r>
            <a:r>
              <a:rPr lang="sv-SE" sz="2400" dirty="0"/>
              <a:t>maka java telah berhasil terinstall dan berjalan dengan baik di </a:t>
            </a:r>
            <a:r>
              <a:rPr lang="sv-SE" sz="2400" dirty="0" smtClean="0"/>
              <a:t>Windows.</a:t>
            </a:r>
            <a:endParaRPr lang="en-US" sz="24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408" y="1700808"/>
            <a:ext cx="5224528" cy="2605532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783632" y="2348880"/>
            <a:ext cx="1152128" cy="288032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>
            <a:off x="-705394" y="160338"/>
            <a:ext cx="13833565" cy="1162595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accent3">
                    <a:lumMod val="50000"/>
                  </a:schemeClr>
                </a:solidFill>
              </a:rPr>
              <a:t>Setting Path JDK</a:t>
            </a:r>
            <a:endParaRPr lang="en-US" sz="2400" dirty="0">
              <a:solidFill>
                <a:schemeClr val="accent3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0454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asil gambar untuk logo elnus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767408" y="1750164"/>
            <a:ext cx="10840144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spcAft>
                <a:spcPts val="1200"/>
              </a:spcAft>
              <a:buFont typeface="Wingdings" pitchFamily="2" charset="2"/>
              <a:buChar char="v"/>
            </a:pPr>
            <a:r>
              <a:rPr lang="sv-SE" sz="2400" dirty="0"/>
              <a:t>Download file installasi Android Studio melalui link berikut </a:t>
            </a:r>
            <a:r>
              <a:rPr lang="sv-SE" sz="2400" dirty="0">
                <a:latin typeface="Courier New" panose="02070309020205020404" pitchFamily="49" charset="0"/>
                <a:cs typeface="Courier New" panose="02070309020205020404" pitchFamily="49" charset="0"/>
                <a:hlinkClick r:id="rId3"/>
              </a:rPr>
              <a:t>https://developer.android.com/studio</a:t>
            </a:r>
            <a:r>
              <a:rPr lang="sv-SE" sz="2400" dirty="0" smtClean="0">
                <a:latin typeface="Courier New" panose="02070309020205020404" pitchFamily="49" charset="0"/>
                <a:cs typeface="Courier New" panose="02070309020205020404" pitchFamily="49" charset="0"/>
                <a:hlinkClick r:id="rId3"/>
              </a:rPr>
              <a:t>/</a:t>
            </a:r>
            <a:endParaRPr lang="sv-SE" sz="24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42900" indent="-342900" algn="just">
              <a:spcAft>
                <a:spcPts val="1200"/>
              </a:spcAft>
              <a:buFont typeface="Wingdings" pitchFamily="2" charset="2"/>
              <a:buChar char="v"/>
            </a:pPr>
            <a:r>
              <a:rPr lang="sv-SE" sz="2400" dirty="0" smtClean="0"/>
              <a:t>Klik </a:t>
            </a:r>
            <a:r>
              <a:rPr lang="sv-SE" sz="2400" dirty="0"/>
              <a:t>tombol </a:t>
            </a:r>
            <a:r>
              <a:rPr lang="sv-SE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DOWNLOAD ANDROID STUDIO</a:t>
            </a:r>
            <a:r>
              <a:rPr lang="sv-SE" sz="2400" dirty="0" smtClean="0"/>
              <a:t>.</a:t>
            </a:r>
          </a:p>
          <a:p>
            <a:pPr marL="342900" indent="-342900" algn="just">
              <a:spcAft>
                <a:spcPts val="1200"/>
              </a:spcAft>
              <a:buFont typeface="Wingdings" pitchFamily="2" charset="2"/>
              <a:buChar char="v"/>
            </a:pPr>
            <a:endParaRPr lang="en-US" sz="24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1921" y="2996952"/>
            <a:ext cx="6591118" cy="349321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943872" y="4869160"/>
            <a:ext cx="2448272" cy="432048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>
            <a:off x="-705394" y="160338"/>
            <a:ext cx="13833565" cy="1162595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2800" b="1" dirty="0" smtClean="0">
                <a:solidFill>
                  <a:schemeClr val="bg1"/>
                </a:solidFill>
              </a:rPr>
              <a:t>Install Android Studio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8523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asil gambar untuk logo elnus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767408" y="1412776"/>
            <a:ext cx="10840144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spcAft>
                <a:spcPts val="1200"/>
              </a:spcAft>
              <a:buFont typeface="Wingdings" pitchFamily="2" charset="2"/>
              <a:buChar char="v"/>
            </a:pPr>
            <a:r>
              <a:rPr lang="sv-SE" sz="2400" dirty="0"/>
              <a:t>Setelah klik tombol download maka akan tampil ketentuan dan persyaratan Android </a:t>
            </a:r>
            <a:r>
              <a:rPr lang="sv-SE" sz="2400" dirty="0" smtClean="0"/>
              <a:t>Studio.</a:t>
            </a:r>
          </a:p>
          <a:p>
            <a:pPr marL="342900" indent="-342900" algn="just">
              <a:spcAft>
                <a:spcPts val="1200"/>
              </a:spcAft>
              <a:buFont typeface="Wingdings" pitchFamily="2" charset="2"/>
              <a:buChar char="v"/>
            </a:pPr>
            <a:r>
              <a:rPr lang="sv-SE" sz="2400" dirty="0"/>
              <a:t>S</a:t>
            </a:r>
            <a:r>
              <a:rPr lang="sv-SE" sz="2400" dirty="0" smtClean="0"/>
              <a:t>etelah </a:t>
            </a:r>
            <a:r>
              <a:rPr lang="sv-SE" sz="2400" dirty="0"/>
              <a:t>membaca dan menyetujui persyaratan tersebut </a:t>
            </a:r>
            <a:r>
              <a:rPr lang="sv-SE" sz="2400" dirty="0" smtClean="0"/>
              <a:t>silahkan </a:t>
            </a:r>
            <a:r>
              <a:rPr lang="sv-SE" sz="2400" dirty="0"/>
              <a:t>ceklis </a:t>
            </a:r>
            <a:r>
              <a:rPr lang="sv-SE" sz="2400" dirty="0" smtClean="0"/>
              <a:t>“</a:t>
            </a:r>
            <a:r>
              <a:rPr lang="sv-SE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 have read and agree with the above terms and conditions</a:t>
            </a:r>
            <a:r>
              <a:rPr lang="sv-SE" sz="2400" dirty="0" smtClean="0"/>
              <a:t>”, </a:t>
            </a:r>
            <a:r>
              <a:rPr lang="sv-SE" sz="2400" dirty="0"/>
              <a:t>dan klik tombol </a:t>
            </a:r>
            <a:r>
              <a:rPr lang="sv-SE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Download Android Studio For Windows</a:t>
            </a:r>
            <a:r>
              <a:rPr lang="sv-SE" sz="2400" dirty="0" smtClean="0"/>
              <a:t>.</a:t>
            </a:r>
            <a:endParaRPr lang="en-US" sz="24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0503" y="3351768"/>
            <a:ext cx="6373954" cy="3404136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-705394" y="160338"/>
            <a:ext cx="13833565" cy="1162595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2800" b="1" dirty="0" smtClean="0">
                <a:solidFill>
                  <a:schemeClr val="bg1"/>
                </a:solidFill>
              </a:rPr>
              <a:t>Install Android Studio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6787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asil gambar untuk logo elnus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735960" y="1750164"/>
            <a:ext cx="587159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itchFamily="2" charset="2"/>
              <a:buChar char="v"/>
            </a:pPr>
            <a:r>
              <a:rPr lang="sv-SE" sz="2400" dirty="0"/>
              <a:t>Setelah file Android Studio selesai didownload, untuk memulai menginstallnya </a:t>
            </a:r>
            <a:r>
              <a:rPr lang="sv-SE" sz="2400" dirty="0" smtClean="0"/>
              <a:t>silahkan </a:t>
            </a:r>
            <a:r>
              <a:rPr lang="sv-SE" sz="2400" dirty="0"/>
              <a:t>klik 2 kali pada file tersebut.</a:t>
            </a:r>
            <a:endParaRPr lang="en-US" sz="2400" b="1" dirty="0"/>
          </a:p>
        </p:txBody>
      </p:sp>
      <p:pic>
        <p:nvPicPr>
          <p:cNvPr id="7" name="Picture 6"/>
          <p:cNvPicPr/>
          <p:nvPr/>
        </p:nvPicPr>
        <p:blipFill>
          <a:blip r:embed="rId3"/>
          <a:stretch>
            <a:fillRect/>
          </a:stretch>
        </p:blipFill>
        <p:spPr>
          <a:xfrm>
            <a:off x="734344" y="1750164"/>
            <a:ext cx="5001616" cy="351779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703512" y="2708920"/>
            <a:ext cx="2448272" cy="432048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>
            <a:off x="-705394" y="160338"/>
            <a:ext cx="13833565" cy="1162595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2800" b="1" dirty="0" smtClean="0">
                <a:solidFill>
                  <a:schemeClr val="bg1"/>
                </a:solidFill>
              </a:rPr>
              <a:t>Install Android Studio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9674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asil gambar untuk logo elnus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767408" y="1821532"/>
            <a:ext cx="4752975" cy="36957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735960" y="1750164"/>
            <a:ext cx="58715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itchFamily="2" charset="2"/>
              <a:buChar char="v"/>
            </a:pPr>
            <a:r>
              <a:rPr lang="sv-SE" sz="2400" dirty="0"/>
              <a:t>Selanjutnya akan tampil </a:t>
            </a:r>
            <a:r>
              <a:rPr lang="sv-SE" sz="2400" b="1" dirty="0" smtClean="0"/>
              <a:t>Welcome to </a:t>
            </a:r>
            <a:r>
              <a:rPr lang="sv-SE" sz="2400" b="1" dirty="0"/>
              <a:t>Android Studio </a:t>
            </a:r>
            <a:r>
              <a:rPr lang="sv-SE" sz="2400" b="1" dirty="0" smtClean="0"/>
              <a:t>Setup</a:t>
            </a:r>
            <a:r>
              <a:rPr lang="sv-SE" sz="2400" dirty="0" smtClean="0"/>
              <a:t> </a:t>
            </a:r>
            <a:r>
              <a:rPr lang="sv-SE" sz="2400" dirty="0"/>
              <a:t>seperti gambar </a:t>
            </a:r>
            <a:r>
              <a:rPr lang="sv-SE" sz="2400" dirty="0" smtClean="0"/>
              <a:t>disamping, </a:t>
            </a:r>
            <a:r>
              <a:rPr lang="sv-SE" sz="2400" dirty="0"/>
              <a:t>dan klik </a:t>
            </a:r>
            <a:r>
              <a:rPr lang="sv-SE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Next</a:t>
            </a:r>
            <a:r>
              <a:rPr lang="sv-SE" sz="2400" dirty="0" smtClean="0"/>
              <a:t>.</a:t>
            </a:r>
            <a:endParaRPr lang="en-US" sz="2400" b="1" dirty="0"/>
          </a:p>
        </p:txBody>
      </p:sp>
      <p:sp>
        <p:nvSpPr>
          <p:cNvPr id="7" name="Right Arrow 6"/>
          <p:cNvSpPr/>
          <p:nvPr/>
        </p:nvSpPr>
        <p:spPr>
          <a:xfrm>
            <a:off x="-705394" y="160338"/>
            <a:ext cx="13833565" cy="1162595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2800" b="1" dirty="0" smtClean="0">
                <a:solidFill>
                  <a:schemeClr val="bg1"/>
                </a:solidFill>
              </a:rPr>
              <a:t>Install Android Studio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4077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asil gambar untuk logo elnus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/>
          <p:cNvPicPr/>
          <p:nvPr/>
        </p:nvPicPr>
        <p:blipFill>
          <a:blip r:embed="rId3"/>
          <a:stretch>
            <a:fillRect/>
          </a:stretch>
        </p:blipFill>
        <p:spPr>
          <a:xfrm>
            <a:off x="767408" y="1821532"/>
            <a:ext cx="4752975" cy="36957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735960" y="1750164"/>
            <a:ext cx="58715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itchFamily="2" charset="2"/>
              <a:buChar char="v"/>
            </a:pPr>
            <a:r>
              <a:rPr lang="sv-SE" sz="2400" dirty="0"/>
              <a:t>Pada tampilan pilihan komponen seperti gambar </a:t>
            </a:r>
            <a:r>
              <a:rPr lang="sv-SE" sz="2400" dirty="0" smtClean="0"/>
              <a:t>disamping, </a:t>
            </a:r>
            <a:r>
              <a:rPr lang="sv-SE" sz="2400" dirty="0"/>
              <a:t>biarkan default saja, dan klik </a:t>
            </a:r>
            <a:r>
              <a:rPr lang="sv-S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Next</a:t>
            </a:r>
            <a:r>
              <a:rPr lang="sv-SE" sz="2400" dirty="0"/>
              <a:t>.</a:t>
            </a:r>
            <a:endParaRPr lang="en-US" sz="2400" b="1" dirty="0"/>
          </a:p>
        </p:txBody>
      </p:sp>
      <p:sp>
        <p:nvSpPr>
          <p:cNvPr id="7" name="Right Arrow 6"/>
          <p:cNvSpPr/>
          <p:nvPr/>
        </p:nvSpPr>
        <p:spPr>
          <a:xfrm>
            <a:off x="-705394" y="160338"/>
            <a:ext cx="13833565" cy="1162595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2800" b="1" dirty="0" smtClean="0">
                <a:solidFill>
                  <a:schemeClr val="bg1"/>
                </a:solidFill>
              </a:rPr>
              <a:t>Install Android Studio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711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asil gambar untuk logo elnus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767408" y="1844824"/>
            <a:ext cx="4752975" cy="36957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735960" y="1868631"/>
            <a:ext cx="58715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itchFamily="2" charset="2"/>
              <a:buChar char="v"/>
            </a:pPr>
            <a:r>
              <a:rPr lang="sv-SE" sz="2400" dirty="0"/>
              <a:t>Selanjutnya untuk lokasi install Android Studio </a:t>
            </a:r>
            <a:r>
              <a:rPr lang="sv-SE" sz="2400" dirty="0" smtClean="0"/>
              <a:t>juga </a:t>
            </a:r>
            <a:r>
              <a:rPr lang="sv-SE" sz="2400" dirty="0"/>
              <a:t>biarkan default, dan klik </a:t>
            </a:r>
            <a:r>
              <a:rPr lang="sv-S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Next</a:t>
            </a:r>
            <a:r>
              <a:rPr lang="sv-SE" sz="2400" dirty="0"/>
              <a:t>.</a:t>
            </a:r>
            <a:endParaRPr lang="en-US" sz="2400" b="1" dirty="0"/>
          </a:p>
        </p:txBody>
      </p:sp>
      <p:sp>
        <p:nvSpPr>
          <p:cNvPr id="7" name="Right Arrow 6"/>
          <p:cNvSpPr/>
          <p:nvPr/>
        </p:nvSpPr>
        <p:spPr>
          <a:xfrm>
            <a:off x="-705394" y="160338"/>
            <a:ext cx="13833565" cy="1162595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2800" b="1" dirty="0" smtClean="0">
                <a:solidFill>
                  <a:schemeClr val="bg1"/>
                </a:solidFill>
              </a:rPr>
              <a:t>Install Android Studio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806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asil gambar untuk logo elnus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911424" y="1537685"/>
            <a:ext cx="10369152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200"/>
              </a:spcAft>
              <a:buAutoNum type="arabicPeriod"/>
            </a:pPr>
            <a:r>
              <a:rPr lang="en-US" sz="2800" dirty="0" smtClean="0">
                <a:solidFill>
                  <a:schemeClr val="accent3">
                    <a:lumMod val="50000"/>
                  </a:schemeClr>
                </a:solidFill>
              </a:rPr>
              <a:t>JDK</a:t>
            </a:r>
          </a:p>
          <a:p>
            <a:pPr marL="342900" indent="-342900">
              <a:spcAft>
                <a:spcPts val="1200"/>
              </a:spcAft>
              <a:buAutoNum type="arabicPeriod"/>
            </a:pPr>
            <a:r>
              <a:rPr lang="en-US" sz="2800" dirty="0" smtClean="0">
                <a:solidFill>
                  <a:schemeClr val="accent3">
                    <a:lumMod val="50000"/>
                  </a:schemeClr>
                </a:solidFill>
              </a:rPr>
              <a:t>JRE</a:t>
            </a:r>
          </a:p>
          <a:p>
            <a:pPr marL="342900" indent="-342900">
              <a:spcAft>
                <a:spcPts val="1200"/>
              </a:spcAft>
              <a:buAutoNum type="arabicPeriod"/>
            </a:pPr>
            <a:r>
              <a:rPr lang="en-US" sz="2800" dirty="0" smtClean="0">
                <a:solidFill>
                  <a:schemeClr val="accent3">
                    <a:lumMod val="50000"/>
                  </a:schemeClr>
                </a:solidFill>
              </a:rPr>
              <a:t>Android Studio</a:t>
            </a:r>
          </a:p>
          <a:p>
            <a:pPr marL="342900" indent="-342900">
              <a:spcAft>
                <a:spcPts val="1200"/>
              </a:spcAft>
              <a:buAutoNum type="arabicPeriod"/>
            </a:pPr>
            <a:r>
              <a:rPr lang="en-US" sz="2800" dirty="0" err="1" smtClean="0">
                <a:solidFill>
                  <a:schemeClr val="accent3">
                    <a:lumMod val="50000"/>
                  </a:schemeClr>
                </a:solidFill>
              </a:rPr>
              <a:t>Git</a:t>
            </a:r>
            <a:endParaRPr lang="en-US" sz="2800" dirty="0" smtClean="0">
              <a:solidFill>
                <a:schemeClr val="accent3">
                  <a:lumMod val="50000"/>
                </a:schemeClr>
              </a:solidFill>
            </a:endParaRPr>
          </a:p>
          <a:p>
            <a:pPr marL="342900" indent="-342900">
              <a:spcAft>
                <a:spcPts val="1200"/>
              </a:spcAft>
              <a:buAutoNum type="arabicPeriod"/>
            </a:pPr>
            <a:r>
              <a:rPr lang="id-ID" sz="2800" dirty="0" smtClean="0">
                <a:solidFill>
                  <a:schemeClr val="accent3">
                    <a:lumMod val="50000"/>
                  </a:schemeClr>
                </a:solidFill>
              </a:rPr>
              <a:t>Atom Text Editor</a:t>
            </a:r>
            <a:endParaRPr lang="en-US" sz="2800" dirty="0" smtClean="0">
              <a:solidFill>
                <a:schemeClr val="accent3">
                  <a:lumMod val="50000"/>
                </a:schemeClr>
              </a:solidFill>
            </a:endParaRPr>
          </a:p>
          <a:p>
            <a:pPr marL="342900" indent="-342900">
              <a:spcAft>
                <a:spcPts val="1200"/>
              </a:spcAft>
              <a:buAutoNum type="arabicPeriod"/>
            </a:pPr>
            <a:r>
              <a:rPr lang="en-US" sz="2800" dirty="0" smtClean="0">
                <a:solidFill>
                  <a:schemeClr val="accent3">
                    <a:lumMod val="50000"/>
                  </a:schemeClr>
                </a:solidFill>
              </a:rPr>
              <a:t>XAMPP</a:t>
            </a:r>
          </a:p>
          <a:p>
            <a:pPr marL="342900" indent="-342900">
              <a:spcAft>
                <a:spcPts val="1200"/>
              </a:spcAft>
              <a:buAutoNum type="arabicPeriod"/>
            </a:pPr>
            <a:r>
              <a:rPr lang="id-ID" sz="2800" dirty="0" smtClean="0">
                <a:solidFill>
                  <a:schemeClr val="accent3">
                    <a:lumMod val="50000"/>
                  </a:schemeClr>
                </a:solidFill>
              </a:rPr>
              <a:t>DB </a:t>
            </a:r>
            <a:r>
              <a:rPr lang="id-ID" sz="2800" dirty="0">
                <a:solidFill>
                  <a:schemeClr val="accent3">
                    <a:lumMod val="50000"/>
                  </a:schemeClr>
                </a:solidFill>
              </a:rPr>
              <a:t>Browser for </a:t>
            </a:r>
            <a:r>
              <a:rPr lang="id-ID" sz="2800" dirty="0" smtClean="0">
                <a:solidFill>
                  <a:schemeClr val="accent3">
                    <a:lumMod val="50000"/>
                  </a:schemeClr>
                </a:solidFill>
              </a:rPr>
              <a:t>SQLite</a:t>
            </a:r>
          </a:p>
        </p:txBody>
      </p:sp>
      <p:sp>
        <p:nvSpPr>
          <p:cNvPr id="6" name="Right Arrow 5"/>
          <p:cNvSpPr/>
          <p:nvPr/>
        </p:nvSpPr>
        <p:spPr>
          <a:xfrm>
            <a:off x="-705394" y="160338"/>
            <a:ext cx="13833565" cy="1162595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d-ID" sz="2800" b="1" dirty="0" smtClean="0">
                <a:solidFill>
                  <a:schemeClr val="accent3">
                    <a:lumMod val="50000"/>
                  </a:schemeClr>
                </a:solidFill>
                <a:latin typeface="Bahnschrift" panose="020B0502040204020203" pitchFamily="34" charset="0"/>
              </a:rPr>
              <a:t>Tool Instalansi</a:t>
            </a:r>
            <a:endParaRPr lang="id-ID" sz="2800" b="1" dirty="0">
              <a:solidFill>
                <a:schemeClr val="accent3">
                  <a:lumMod val="50000"/>
                </a:schemeClr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7630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asil gambar untuk logo elnus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/>
          <p:cNvPicPr/>
          <p:nvPr/>
        </p:nvPicPr>
        <p:blipFill>
          <a:blip r:embed="rId3"/>
          <a:stretch>
            <a:fillRect/>
          </a:stretch>
        </p:blipFill>
        <p:spPr>
          <a:xfrm>
            <a:off x="767408" y="1772816"/>
            <a:ext cx="4752975" cy="36957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735960" y="1868631"/>
            <a:ext cx="58715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itchFamily="2" charset="2"/>
              <a:buChar char="v"/>
            </a:pPr>
            <a:r>
              <a:rPr lang="sv-SE" sz="2400" dirty="0"/>
              <a:t>Kemudian akan muncul pilihan </a:t>
            </a:r>
            <a:r>
              <a:rPr lang="sv-SE" sz="2400" b="1" dirty="0" smtClean="0"/>
              <a:t>Start Menu Folder</a:t>
            </a:r>
            <a:r>
              <a:rPr lang="sv-SE" sz="2400" dirty="0" smtClean="0"/>
              <a:t>, </a:t>
            </a:r>
            <a:r>
              <a:rPr lang="sv-SE" sz="2400" dirty="0"/>
              <a:t>pada langkah </a:t>
            </a:r>
            <a:r>
              <a:rPr lang="sv-SE" sz="2400" dirty="0" smtClean="0"/>
              <a:t>ini biarkan secara default dan </a:t>
            </a:r>
            <a:r>
              <a:rPr lang="sv-SE" sz="2400" dirty="0"/>
              <a:t>klik </a:t>
            </a:r>
            <a:r>
              <a:rPr lang="sv-S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Install</a:t>
            </a:r>
            <a:r>
              <a:rPr lang="sv-SE" sz="2400" dirty="0"/>
              <a:t>.</a:t>
            </a:r>
            <a:endParaRPr lang="en-US" sz="2400" b="1" dirty="0"/>
          </a:p>
        </p:txBody>
      </p:sp>
      <p:sp>
        <p:nvSpPr>
          <p:cNvPr id="7" name="Right Arrow 6"/>
          <p:cNvSpPr/>
          <p:nvPr/>
        </p:nvSpPr>
        <p:spPr>
          <a:xfrm>
            <a:off x="-705394" y="160338"/>
            <a:ext cx="13833565" cy="1162595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2800" b="1" dirty="0" smtClean="0">
                <a:solidFill>
                  <a:schemeClr val="bg1"/>
                </a:solidFill>
              </a:rPr>
              <a:t>Install Android Studio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7549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asil gambar untuk logo elnus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735960" y="1868631"/>
            <a:ext cx="587159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itchFamily="2" charset="2"/>
              <a:buChar char="v"/>
            </a:pPr>
            <a:r>
              <a:rPr lang="sv-SE" sz="2400" dirty="0"/>
              <a:t>Maka proses install Android Studio akan berjalan.</a:t>
            </a:r>
          </a:p>
          <a:p>
            <a:pPr marL="342900" indent="-342900" algn="just">
              <a:buFont typeface="Wingdings" pitchFamily="2" charset="2"/>
              <a:buChar char="v"/>
            </a:pPr>
            <a:r>
              <a:rPr lang="sv-SE" sz="2400" dirty="0"/>
              <a:t>Proses instalasi ini akan memakan waktu kurang lebih sekitar </a:t>
            </a:r>
            <a:r>
              <a:rPr lang="sv-SE" sz="2400" b="1" dirty="0"/>
              <a:t>15 menit</a:t>
            </a:r>
            <a:r>
              <a:rPr lang="sv-SE" sz="2400" dirty="0"/>
              <a:t>.</a:t>
            </a:r>
            <a:endParaRPr lang="en-US" sz="2400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408" y="1868631"/>
            <a:ext cx="4834502" cy="3763618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-705394" y="160338"/>
            <a:ext cx="13833565" cy="1162595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2800" b="1" dirty="0" smtClean="0">
                <a:solidFill>
                  <a:schemeClr val="bg1"/>
                </a:solidFill>
              </a:rPr>
              <a:t>Install Android Studio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5616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asil gambar untuk logo elnus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841032" y="1868631"/>
            <a:ext cx="587159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itchFamily="2" charset="2"/>
              <a:buChar char="v"/>
            </a:pPr>
            <a:r>
              <a:rPr lang="sv-SE" sz="2400" dirty="0"/>
              <a:t>Maka akan tampil yang menunjukan bahwa Android Studio </a:t>
            </a:r>
            <a:r>
              <a:rPr lang="sv-SE" sz="2400" dirty="0" smtClean="0"/>
              <a:t>sudah selesai </a:t>
            </a:r>
            <a:r>
              <a:rPr lang="sv-SE" sz="2400" dirty="0"/>
              <a:t>diinstall pada </a:t>
            </a:r>
            <a:r>
              <a:rPr lang="sv-SE" sz="2400" dirty="0" smtClean="0"/>
              <a:t>komputer.</a:t>
            </a:r>
          </a:p>
          <a:p>
            <a:pPr marL="342900" indent="-342900" algn="just">
              <a:buFont typeface="Wingdings" pitchFamily="2" charset="2"/>
              <a:buChar char="v"/>
            </a:pPr>
            <a:r>
              <a:rPr lang="sv-SE" sz="2400" dirty="0" smtClean="0"/>
              <a:t>Silakan </a:t>
            </a:r>
            <a:r>
              <a:rPr lang="sv-SE" sz="2400" dirty="0"/>
              <a:t>ceklis </a:t>
            </a:r>
            <a:r>
              <a:rPr lang="sv-SE" sz="2400" b="1" dirty="0"/>
              <a:t>Start Android Studio</a:t>
            </a:r>
            <a:r>
              <a:rPr lang="sv-SE" sz="2400" dirty="0"/>
              <a:t> dan klik </a:t>
            </a:r>
            <a:r>
              <a:rPr lang="sv-S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Finish</a:t>
            </a:r>
            <a:r>
              <a:rPr lang="sv-SE" sz="2400" dirty="0"/>
              <a:t>.</a:t>
            </a:r>
            <a:endParaRPr lang="en-US" sz="24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826" y="1844824"/>
            <a:ext cx="5011142" cy="3901130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-705394" y="160338"/>
            <a:ext cx="13833565" cy="1162595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2800" b="1" dirty="0" smtClean="0">
                <a:solidFill>
                  <a:schemeClr val="bg1"/>
                </a:solidFill>
              </a:rPr>
              <a:t>Install Android Studio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9347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asil gambar untuk logo elnus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841032" y="1868631"/>
            <a:ext cx="587159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itchFamily="2" charset="2"/>
              <a:buChar char="v"/>
            </a:pPr>
            <a:r>
              <a:rPr lang="sv-SE" sz="2400" dirty="0"/>
              <a:t>Karena ini baru pertama kali install Android Studio, pada pilihan </a:t>
            </a:r>
            <a:r>
              <a:rPr lang="sv-SE" sz="2400" dirty="0" smtClean="0"/>
              <a:t>disamping silahkan </a:t>
            </a:r>
            <a:r>
              <a:rPr lang="sv-SE" sz="2400" dirty="0"/>
              <a:t>pilih </a:t>
            </a:r>
            <a:r>
              <a:rPr lang="sv-SE" sz="2400" b="1" dirty="0"/>
              <a:t>Do not import settings</a:t>
            </a:r>
            <a:r>
              <a:rPr lang="sv-SE" sz="2400" dirty="0"/>
              <a:t>, dan klik </a:t>
            </a:r>
            <a:r>
              <a:rPr lang="sv-S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OK</a:t>
            </a:r>
            <a:r>
              <a:rPr lang="sv-SE" sz="2400" dirty="0"/>
              <a:t>.</a:t>
            </a:r>
            <a:endParaRPr lang="en-US" sz="2400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7" r="3419"/>
          <a:stretch/>
        </p:blipFill>
        <p:spPr>
          <a:xfrm>
            <a:off x="767408" y="1661898"/>
            <a:ext cx="5112568" cy="2703206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-705394" y="160338"/>
            <a:ext cx="13833565" cy="1162595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2800" b="1" dirty="0" smtClean="0">
                <a:solidFill>
                  <a:schemeClr val="bg1"/>
                </a:solidFill>
              </a:rPr>
              <a:t>Install Android Studio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6308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asil gambar untuk logo elnus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841032" y="1868631"/>
            <a:ext cx="58715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itchFamily="2" charset="2"/>
              <a:buChar char="v"/>
            </a:pPr>
            <a:r>
              <a:rPr lang="sv-SE" sz="2400" dirty="0"/>
              <a:t>Selanjutnya akan tampil </a:t>
            </a:r>
            <a:r>
              <a:rPr lang="sv-SE" sz="2400" b="1" dirty="0"/>
              <a:t>Android Studio Setup Wizard</a:t>
            </a:r>
            <a:r>
              <a:rPr lang="sv-SE" sz="2400" dirty="0"/>
              <a:t> seperti gambar </a:t>
            </a:r>
            <a:r>
              <a:rPr lang="sv-SE" sz="2400" dirty="0" smtClean="0"/>
              <a:t>disamping, silahkan </a:t>
            </a:r>
            <a:r>
              <a:rPr lang="sv-SE" sz="2400" dirty="0"/>
              <a:t>klik </a:t>
            </a:r>
            <a:r>
              <a:rPr lang="sv-S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Next</a:t>
            </a:r>
            <a:r>
              <a:rPr lang="sv-SE" sz="2400" dirty="0"/>
              <a:t>.</a:t>
            </a:r>
            <a:endParaRPr lang="en-US" sz="24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408" y="1844824"/>
            <a:ext cx="5040560" cy="3800910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-705394" y="160338"/>
            <a:ext cx="13833565" cy="1162595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2800" b="1" dirty="0" smtClean="0">
                <a:solidFill>
                  <a:schemeClr val="bg1"/>
                </a:solidFill>
              </a:rPr>
              <a:t>Install Android Studio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9666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asil gambar untuk logo elnus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841032" y="1868631"/>
            <a:ext cx="58715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itchFamily="2" charset="2"/>
              <a:buChar char="v"/>
            </a:pPr>
            <a:r>
              <a:rPr lang="sv-SE" sz="2400" dirty="0"/>
              <a:t>Pada pilihan </a:t>
            </a:r>
            <a:r>
              <a:rPr lang="sv-SE" sz="2400" b="1" dirty="0" smtClean="0"/>
              <a:t>Install Type </a:t>
            </a:r>
            <a:r>
              <a:rPr lang="sv-SE" sz="2400" b="1" dirty="0"/>
              <a:t>Android </a:t>
            </a:r>
            <a:r>
              <a:rPr lang="sv-SE" sz="2400" b="1" dirty="0" smtClean="0"/>
              <a:t>Studio</a:t>
            </a:r>
            <a:r>
              <a:rPr lang="sv-SE" sz="2400" dirty="0" smtClean="0"/>
              <a:t> pilih </a:t>
            </a:r>
            <a:r>
              <a:rPr lang="sv-SE" sz="2400" dirty="0"/>
              <a:t>yang </a:t>
            </a:r>
            <a:r>
              <a:rPr lang="sv-SE" sz="2400" b="1" dirty="0"/>
              <a:t>Standard</a:t>
            </a:r>
            <a:r>
              <a:rPr lang="sv-SE" sz="2400" dirty="0"/>
              <a:t>, dan klik </a:t>
            </a:r>
            <a:r>
              <a:rPr lang="sv-S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Next</a:t>
            </a:r>
            <a:r>
              <a:rPr lang="sv-SE" sz="2400" dirty="0"/>
              <a:t>.</a:t>
            </a:r>
            <a:endParaRPr lang="en-US" sz="2400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408" y="1816197"/>
            <a:ext cx="5028800" cy="3792044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-705394" y="160338"/>
            <a:ext cx="13833565" cy="1162595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2800" b="1" dirty="0" smtClean="0">
                <a:solidFill>
                  <a:schemeClr val="bg1"/>
                </a:solidFill>
              </a:rPr>
              <a:t>Install Android Studio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2463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asil gambar untuk logo elnus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841032" y="1868631"/>
            <a:ext cx="58715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itchFamily="2" charset="2"/>
              <a:buChar char="v"/>
            </a:pPr>
            <a:r>
              <a:rPr lang="sv-SE" sz="2400" dirty="0"/>
              <a:t>Kemudian pada pilihan </a:t>
            </a:r>
            <a:r>
              <a:rPr lang="sv-SE" sz="2400" b="1" dirty="0" smtClean="0"/>
              <a:t>theme</a:t>
            </a:r>
            <a:r>
              <a:rPr lang="sv-SE" sz="2400" dirty="0" smtClean="0"/>
              <a:t> pilih </a:t>
            </a:r>
            <a:r>
              <a:rPr lang="sv-SE" sz="2400" dirty="0"/>
              <a:t>yang </a:t>
            </a:r>
            <a:r>
              <a:rPr lang="sv-SE" sz="2400" b="1" dirty="0"/>
              <a:t>IntelliJ</a:t>
            </a:r>
            <a:r>
              <a:rPr lang="sv-SE" sz="2400" dirty="0"/>
              <a:t>, kemudian klik </a:t>
            </a:r>
            <a:r>
              <a:rPr lang="sv-S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Next</a:t>
            </a:r>
            <a:r>
              <a:rPr lang="sv-SE" sz="2400" dirty="0"/>
              <a:t>.</a:t>
            </a:r>
            <a:endParaRPr lang="en-US" sz="24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92" y="1705704"/>
            <a:ext cx="5334000" cy="4099560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-705394" y="160338"/>
            <a:ext cx="13833565" cy="1162595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2800" b="1" dirty="0" smtClean="0">
                <a:solidFill>
                  <a:schemeClr val="bg1"/>
                </a:solidFill>
              </a:rPr>
              <a:t>Install Android Studio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9804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asil gambar untuk logo elnus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841032" y="1868631"/>
            <a:ext cx="5871592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spcAft>
                <a:spcPts val="1200"/>
              </a:spcAft>
              <a:buFont typeface="Wingdings" pitchFamily="2" charset="2"/>
              <a:buChar char="v"/>
            </a:pPr>
            <a:r>
              <a:rPr lang="sv-SE" sz="2400" dirty="0"/>
              <a:t>Kemudian akan tampil </a:t>
            </a:r>
            <a:r>
              <a:rPr lang="sv-SE" sz="2400" b="1" dirty="0" smtClean="0"/>
              <a:t>Verify Settings</a:t>
            </a:r>
            <a:r>
              <a:rPr lang="sv-SE" sz="2400" dirty="0" smtClean="0"/>
              <a:t>, </a:t>
            </a:r>
            <a:r>
              <a:rPr lang="sv-SE" sz="2400" dirty="0"/>
              <a:t>pada konfirmasi tersebut </a:t>
            </a:r>
            <a:r>
              <a:rPr lang="sv-SE" sz="2400" dirty="0" smtClean="0"/>
              <a:t>akan di download </a:t>
            </a:r>
            <a:r>
              <a:rPr lang="sv-SE" sz="2400" dirty="0"/>
              <a:t>file sebesar </a:t>
            </a:r>
            <a:r>
              <a:rPr lang="sv-SE" sz="2400" b="1" dirty="0"/>
              <a:t>1,08 </a:t>
            </a:r>
            <a:r>
              <a:rPr lang="sv-SE" sz="2400" b="1" dirty="0" smtClean="0"/>
              <a:t>GB</a:t>
            </a:r>
            <a:r>
              <a:rPr lang="sv-SE" sz="2400" dirty="0" smtClean="0"/>
              <a:t>.</a:t>
            </a:r>
          </a:p>
          <a:p>
            <a:pPr marL="342900" indent="-342900" algn="just">
              <a:spcAft>
                <a:spcPts val="1200"/>
              </a:spcAft>
              <a:buFont typeface="Wingdings" pitchFamily="2" charset="2"/>
              <a:buChar char="v"/>
            </a:pPr>
            <a:r>
              <a:rPr lang="sv-SE" sz="2400" dirty="0"/>
              <a:t>D</a:t>
            </a:r>
            <a:r>
              <a:rPr lang="sv-SE" sz="2400" dirty="0" smtClean="0"/>
              <a:t>idalamnya </a:t>
            </a:r>
            <a:r>
              <a:rPr lang="sv-SE" sz="2400" dirty="0"/>
              <a:t>terdapat beberapa komponen termasuk </a:t>
            </a:r>
            <a:r>
              <a:rPr lang="sv-SE" sz="2400" b="1" dirty="0"/>
              <a:t>Android Emulator</a:t>
            </a:r>
            <a:r>
              <a:rPr lang="sv-SE" sz="2400" dirty="0"/>
              <a:t>, </a:t>
            </a:r>
            <a:r>
              <a:rPr lang="sv-SE" sz="2400" b="1" dirty="0"/>
              <a:t>Android SDK Build Tools</a:t>
            </a:r>
            <a:r>
              <a:rPr lang="sv-SE" sz="2400" dirty="0"/>
              <a:t>, </a:t>
            </a:r>
            <a:r>
              <a:rPr lang="sv-SE" sz="2400" b="1" dirty="0" smtClean="0"/>
              <a:t>Android </a:t>
            </a:r>
            <a:r>
              <a:rPr lang="sv-SE" sz="2400" b="1" dirty="0"/>
              <a:t>SDK Platform</a:t>
            </a:r>
            <a:r>
              <a:rPr lang="sv-SE" sz="2400" dirty="0"/>
              <a:t>, </a:t>
            </a:r>
            <a:r>
              <a:rPr lang="sv-SE" sz="2400" b="1" dirty="0" smtClean="0"/>
              <a:t>dan lain-lain</a:t>
            </a:r>
            <a:r>
              <a:rPr lang="sv-SE" sz="2400" dirty="0" smtClean="0"/>
              <a:t>.</a:t>
            </a:r>
          </a:p>
          <a:p>
            <a:pPr marL="342900" indent="-342900" algn="just">
              <a:spcAft>
                <a:spcPts val="1200"/>
              </a:spcAft>
              <a:buFont typeface="Wingdings" pitchFamily="2" charset="2"/>
              <a:buChar char="v"/>
            </a:pPr>
            <a:r>
              <a:rPr lang="sv-SE" sz="2400" dirty="0" smtClean="0"/>
              <a:t>Pada </a:t>
            </a:r>
            <a:r>
              <a:rPr lang="sv-SE" sz="2400" dirty="0"/>
              <a:t>langkah ini silakan klik </a:t>
            </a:r>
            <a:r>
              <a:rPr lang="sv-S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Finish</a:t>
            </a:r>
            <a:r>
              <a:rPr lang="sv-SE" sz="2400" dirty="0"/>
              <a:t>.</a:t>
            </a:r>
            <a:endParaRPr lang="en-US" sz="2400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408" y="1799463"/>
            <a:ext cx="5035292" cy="3796938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-705394" y="160338"/>
            <a:ext cx="13833565" cy="1162595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2800" b="1" dirty="0" smtClean="0">
                <a:solidFill>
                  <a:schemeClr val="bg1"/>
                </a:solidFill>
              </a:rPr>
              <a:t>Install Android Studio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4304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asil gambar untuk logo elnus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841032" y="1868631"/>
            <a:ext cx="58715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itchFamily="2" charset="2"/>
              <a:buChar char="v"/>
            </a:pPr>
            <a:r>
              <a:rPr lang="sv-SE" sz="2400" dirty="0"/>
              <a:t>Maka proses </a:t>
            </a:r>
            <a:r>
              <a:rPr lang="sv-SE" sz="2400" b="1" dirty="0"/>
              <a:t>download</a:t>
            </a:r>
            <a:r>
              <a:rPr lang="sv-SE" sz="2400" dirty="0"/>
              <a:t> dimulai, apabila </a:t>
            </a:r>
            <a:r>
              <a:rPr lang="sv-SE" sz="2400" dirty="0" smtClean="0"/>
              <a:t>ingin </a:t>
            </a:r>
            <a:r>
              <a:rPr lang="sv-SE" sz="2400" dirty="0"/>
              <a:t>melihat secara detail, silakan klik </a:t>
            </a:r>
            <a:r>
              <a:rPr lang="sv-S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Show Detail</a:t>
            </a:r>
            <a:r>
              <a:rPr lang="sv-SE" sz="2400" dirty="0"/>
              <a:t>.</a:t>
            </a:r>
            <a:endParaRPr lang="en-US" sz="24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554" y="1825830"/>
            <a:ext cx="4924406" cy="369140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847528" y="2852936"/>
            <a:ext cx="792088" cy="288032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>
            <a:off x="-705394" y="160338"/>
            <a:ext cx="13833565" cy="1162595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2800" b="1" dirty="0" smtClean="0">
                <a:solidFill>
                  <a:schemeClr val="bg1"/>
                </a:solidFill>
              </a:rPr>
              <a:t>Install Android Studio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1503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asil gambar untuk logo elnus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841032" y="1868631"/>
            <a:ext cx="587159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itchFamily="2" charset="2"/>
              <a:buChar char="v"/>
            </a:pPr>
            <a:r>
              <a:rPr lang="sv-SE" sz="2400" dirty="0" smtClean="0"/>
              <a:t>Setelah </a:t>
            </a:r>
            <a:r>
              <a:rPr lang="sv-SE" sz="2400" dirty="0"/>
              <a:t>proses </a:t>
            </a:r>
            <a:r>
              <a:rPr lang="sv-SE" sz="2400" b="1" dirty="0"/>
              <a:t>download</a:t>
            </a:r>
            <a:r>
              <a:rPr lang="sv-SE" sz="2400" dirty="0"/>
              <a:t> dan </a:t>
            </a:r>
            <a:r>
              <a:rPr lang="sv-SE" sz="2400" b="1" dirty="0" smtClean="0"/>
              <a:t>install </a:t>
            </a:r>
            <a:r>
              <a:rPr lang="sv-SE" sz="2400" b="1" dirty="0"/>
              <a:t>komponen</a:t>
            </a:r>
            <a:r>
              <a:rPr lang="sv-SE" sz="2400" dirty="0"/>
              <a:t> selesai maka akan tampil seperti gambar </a:t>
            </a:r>
            <a:r>
              <a:rPr lang="sv-SE" sz="2400" dirty="0" smtClean="0"/>
              <a:t>disamping, silahkan </a:t>
            </a:r>
            <a:r>
              <a:rPr lang="sv-SE" sz="2400" dirty="0"/>
              <a:t>klik </a:t>
            </a:r>
            <a:r>
              <a:rPr lang="sv-S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Finish</a:t>
            </a:r>
            <a:r>
              <a:rPr lang="sv-SE" sz="2400" dirty="0" smtClean="0"/>
              <a:t>.</a:t>
            </a:r>
            <a:endParaRPr lang="en-US" sz="2400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408" y="1772816"/>
            <a:ext cx="4964910" cy="3733304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-705394" y="160338"/>
            <a:ext cx="13833565" cy="1162595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2800" b="1" dirty="0" smtClean="0">
                <a:solidFill>
                  <a:schemeClr val="bg1"/>
                </a:solidFill>
              </a:rPr>
              <a:t>Install Android Studio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4721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asil gambar untuk logo elnus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7176120" y="1788202"/>
            <a:ext cx="4536504" cy="4678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spcAft>
                <a:spcPts val="1200"/>
              </a:spcAft>
              <a:buFont typeface="Wingdings" pitchFamily="2" charset="2"/>
              <a:buChar char="v"/>
            </a:pPr>
            <a:r>
              <a:rPr lang="en-US" sz="2400" dirty="0" smtClean="0"/>
              <a:t>Download JDK di website </a:t>
            </a:r>
            <a:r>
              <a:rPr lang="en-US" sz="2400" dirty="0" err="1" smtClean="0"/>
              <a:t>resmi</a:t>
            </a:r>
            <a:r>
              <a:rPr lang="en-US" sz="2400" dirty="0" smtClean="0"/>
              <a:t> oracle </a:t>
            </a:r>
            <a:r>
              <a:rPr lang="id-ID" sz="2400" dirty="0">
                <a:latin typeface="Courier New" panose="02070309020205020404" pitchFamily="49" charset="0"/>
                <a:cs typeface="Courier New" panose="02070309020205020404" pitchFamily="49" charset="0"/>
                <a:hlinkClick r:id="rId3"/>
              </a:rPr>
              <a:t>https://</a:t>
            </a:r>
            <a:r>
              <a:rPr lang="id-ID" sz="2400" dirty="0" smtClean="0">
                <a:latin typeface="Courier New" panose="02070309020205020404" pitchFamily="49" charset="0"/>
                <a:cs typeface="Courier New" panose="02070309020205020404" pitchFamily="49" charset="0"/>
                <a:hlinkClick r:id="rId3"/>
              </a:rPr>
              <a:t>www.oracle.com/technetwork/java/javase/downloads/jdk12-downloads-5295953.html</a:t>
            </a:r>
            <a:endParaRPr lang="en-US" sz="24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42900" indent="-342900" algn="just">
              <a:spcAft>
                <a:spcPts val="1200"/>
              </a:spcAft>
              <a:buFont typeface="Wingdings" pitchFamily="2" charset="2"/>
              <a:buChar char="v"/>
            </a:pPr>
            <a:r>
              <a:rPr lang="en-US" sz="2400" dirty="0" err="1" smtClean="0"/>
              <a:t>Klik</a:t>
            </a:r>
            <a:r>
              <a:rPr lang="en-US" sz="2400" dirty="0" smtClean="0"/>
              <a:t> </a:t>
            </a:r>
            <a:r>
              <a:rPr lang="en-US" sz="2400" dirty="0"/>
              <a:t>radio button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Accept License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Agreement</a:t>
            </a:r>
            <a:r>
              <a:rPr lang="en-US" sz="2400" dirty="0" smtClean="0"/>
              <a:t> </a:t>
            </a:r>
            <a:r>
              <a:rPr lang="en-US" sz="2400" dirty="0" err="1" smtClean="0"/>
              <a:t>dan</a:t>
            </a:r>
            <a:r>
              <a:rPr lang="en-US" sz="2400" dirty="0" smtClean="0"/>
              <a:t> </a:t>
            </a:r>
            <a:r>
              <a:rPr lang="en-US" sz="2400" dirty="0" err="1" smtClean="0"/>
              <a:t>pilih</a:t>
            </a:r>
            <a:r>
              <a:rPr lang="en-US" sz="2400" dirty="0" smtClean="0"/>
              <a:t> file </a:t>
            </a:r>
            <a:r>
              <a:rPr lang="en-US" sz="2400" dirty="0" err="1" smtClean="0"/>
              <a:t>installasi</a:t>
            </a:r>
            <a:r>
              <a:rPr lang="en-US" sz="2400" dirty="0" smtClean="0"/>
              <a:t> JDK </a:t>
            </a:r>
            <a:r>
              <a:rPr lang="en-US" sz="2400" dirty="0" err="1" smtClean="0"/>
              <a:t>sesuai</a:t>
            </a:r>
            <a:r>
              <a:rPr lang="en-US" sz="2400" dirty="0" smtClean="0"/>
              <a:t> </a:t>
            </a:r>
            <a:r>
              <a:rPr lang="en-US" sz="2400" dirty="0" err="1" smtClean="0"/>
              <a:t>dengan</a:t>
            </a:r>
            <a:r>
              <a:rPr lang="en-US" sz="2400" dirty="0" smtClean="0"/>
              <a:t> </a:t>
            </a:r>
            <a:r>
              <a:rPr lang="en-US" sz="2400" dirty="0" err="1" smtClean="0"/>
              <a:t>sistem</a:t>
            </a:r>
            <a:r>
              <a:rPr lang="en-US" sz="2400" dirty="0" smtClean="0"/>
              <a:t> </a:t>
            </a:r>
            <a:r>
              <a:rPr lang="en-US" sz="2400" dirty="0" err="1" smtClean="0"/>
              <a:t>operasi</a:t>
            </a:r>
            <a:r>
              <a:rPr lang="en-US" sz="2400" dirty="0" smtClean="0"/>
              <a:t> yang </a:t>
            </a:r>
            <a:r>
              <a:rPr lang="en-US" sz="2400" dirty="0" err="1" smtClean="0"/>
              <a:t>digunakan</a:t>
            </a:r>
            <a:r>
              <a:rPr lang="en-US" sz="2400" dirty="0" smtClean="0"/>
              <a:t>.</a:t>
            </a:r>
            <a:endParaRPr lang="en-US" sz="2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975" y="1807710"/>
            <a:ext cx="6725392" cy="3096344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1415480" y="2564904"/>
            <a:ext cx="1080120" cy="288032"/>
          </a:xfrm>
          <a:prstGeom prst="rightArrow">
            <a:avLst/>
          </a:prstGeom>
          <a:solidFill>
            <a:srgbClr val="FF0000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791744" y="4077072"/>
            <a:ext cx="2232248" cy="216024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>
            <a:off x="-705394" y="160338"/>
            <a:ext cx="13833565" cy="1162595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d-ID" sz="2800" b="1" dirty="0" smtClean="0">
                <a:solidFill>
                  <a:schemeClr val="accent3">
                    <a:lumMod val="50000"/>
                  </a:schemeClr>
                </a:solidFill>
                <a:latin typeface="Bahnschrift" panose="020B0502040204020203" pitchFamily="34" charset="0"/>
              </a:rPr>
              <a:t>Install Tool JDK</a:t>
            </a:r>
            <a:endParaRPr lang="id-ID" sz="2800" b="1" dirty="0">
              <a:solidFill>
                <a:schemeClr val="accent3">
                  <a:lumMod val="50000"/>
                </a:schemeClr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1034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asil gambar untuk logo elnus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841032" y="1868631"/>
            <a:ext cx="58715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itchFamily="2" charset="2"/>
              <a:buChar char="v"/>
            </a:pPr>
            <a:r>
              <a:rPr lang="sv-SE" sz="2400" dirty="0" smtClean="0"/>
              <a:t>Android </a:t>
            </a:r>
            <a:r>
              <a:rPr lang="sv-SE" sz="2400" dirty="0"/>
              <a:t>Studio akan terbuka, dan aplikasi siap digunakan untuk membuat peroject android.</a:t>
            </a:r>
            <a:endParaRPr lang="en-US" sz="24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404" y="1862681"/>
            <a:ext cx="5014564" cy="3655828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-705394" y="160338"/>
            <a:ext cx="13833565" cy="1162595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2800" b="1" dirty="0" smtClean="0">
                <a:solidFill>
                  <a:schemeClr val="bg1"/>
                </a:solidFill>
              </a:rPr>
              <a:t>Install Android Studio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5782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asil gambar untuk logo elnus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841032" y="1868631"/>
            <a:ext cx="6087616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spcAft>
                <a:spcPts val="1200"/>
              </a:spcAft>
              <a:buFont typeface="Wingdings" pitchFamily="2" charset="2"/>
              <a:buChar char="v"/>
            </a:pPr>
            <a:r>
              <a:rPr lang="sv-SE" sz="2400" dirty="0"/>
              <a:t>Download aplikasi XAMPP terbaru </a:t>
            </a:r>
            <a:r>
              <a:rPr lang="sv-SE" sz="2400" dirty="0" smtClean="0"/>
              <a:t>di link </a:t>
            </a:r>
            <a:r>
              <a:rPr lang="sv-SE" sz="2000" dirty="0">
                <a:latin typeface="Courier New" panose="02070309020205020404" pitchFamily="49" charset="0"/>
                <a:cs typeface="Courier New" panose="02070309020205020404" pitchFamily="49" charset="0"/>
                <a:hlinkClick r:id="rId3"/>
              </a:rPr>
              <a:t>https://</a:t>
            </a:r>
            <a:r>
              <a:rPr lang="sv-SE" sz="2000" dirty="0" smtClean="0">
                <a:latin typeface="Courier New" panose="02070309020205020404" pitchFamily="49" charset="0"/>
                <a:cs typeface="Courier New" panose="02070309020205020404" pitchFamily="49" charset="0"/>
                <a:hlinkClick r:id="rId3"/>
              </a:rPr>
              <a:t>www.apachefriends.org/download.html</a:t>
            </a:r>
            <a:endParaRPr lang="sv-SE" sz="20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42900" indent="-342900" algn="just">
              <a:spcAft>
                <a:spcPts val="1200"/>
              </a:spcAft>
              <a:buFont typeface="Wingdings" pitchFamily="2" charset="2"/>
              <a:buChar char="v"/>
            </a:pPr>
            <a:r>
              <a:rPr lang="sv-SE" sz="2400" dirty="0" smtClean="0"/>
              <a:t>Pilih </a:t>
            </a:r>
            <a:r>
              <a:rPr lang="sv-SE" sz="2400" dirty="0"/>
              <a:t>salah </a:t>
            </a:r>
            <a:r>
              <a:rPr lang="sv-SE" sz="2400" dirty="0" smtClean="0"/>
              <a:t>satu sesuai dengan sistem operasi dan versi yang diinginkan.</a:t>
            </a:r>
            <a:endParaRPr lang="en-US" sz="2400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252" y="1781470"/>
            <a:ext cx="5127724" cy="3951786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-705394" y="160338"/>
            <a:ext cx="13833565" cy="1162595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2800" b="1" dirty="0" smtClean="0">
                <a:solidFill>
                  <a:schemeClr val="bg1"/>
                </a:solidFill>
              </a:rPr>
              <a:t>Install XAMPP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5611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asil gambar untuk logo elnus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470620" y="1847159"/>
            <a:ext cx="6087616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spcAft>
                <a:spcPts val="1200"/>
              </a:spcAft>
              <a:buFont typeface="Wingdings" pitchFamily="2" charset="2"/>
              <a:buChar char="v"/>
            </a:pPr>
            <a:r>
              <a:rPr lang="sv-SE" sz="2400" dirty="0" smtClean="0"/>
              <a:t>Klik 2 kali </a:t>
            </a:r>
            <a:r>
              <a:rPr lang="sv-SE" sz="2400" dirty="0"/>
              <a:t>file XAMPP yang baru </a:t>
            </a:r>
            <a:r>
              <a:rPr lang="sv-SE" sz="2400" dirty="0" smtClean="0"/>
              <a:t>di download, selanjutnya </a:t>
            </a:r>
            <a:r>
              <a:rPr lang="sv-SE" sz="2400" dirty="0"/>
              <a:t>akan muncul jendela </a:t>
            </a:r>
            <a:r>
              <a:rPr lang="sv-SE" sz="2400" dirty="0" smtClean="0"/>
              <a:t>”</a:t>
            </a:r>
            <a:r>
              <a:rPr lang="sv-SE" sz="2400" b="1" dirty="0" smtClean="0"/>
              <a:t>Installer Language</a:t>
            </a:r>
            <a:r>
              <a:rPr lang="sv-SE" sz="2400" dirty="0" smtClean="0"/>
              <a:t>” </a:t>
            </a:r>
            <a:r>
              <a:rPr lang="sv-SE" sz="2400" dirty="0"/>
              <a:t>seperti di </a:t>
            </a:r>
            <a:r>
              <a:rPr lang="sv-SE" sz="2400" dirty="0" smtClean="0"/>
              <a:t>samping.</a:t>
            </a:r>
          </a:p>
          <a:p>
            <a:pPr marL="342900" indent="-342900" algn="just">
              <a:spcAft>
                <a:spcPts val="1200"/>
              </a:spcAft>
              <a:buFont typeface="Wingdings" pitchFamily="2" charset="2"/>
              <a:buChar char="v"/>
            </a:pPr>
            <a:r>
              <a:rPr lang="sv-SE" sz="2400" dirty="0" smtClean="0"/>
              <a:t>Pilih bahasa yang akan digunakan. Pada bagian ini pilih </a:t>
            </a:r>
            <a:r>
              <a:rPr lang="sv-SE" sz="2400" b="1" dirty="0" smtClean="0"/>
              <a:t>English</a:t>
            </a:r>
            <a:r>
              <a:rPr lang="sv-SE" sz="2400" dirty="0" smtClean="0"/>
              <a:t> dan klik </a:t>
            </a:r>
            <a:r>
              <a:rPr lang="sv-SE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OK</a:t>
            </a:r>
            <a:r>
              <a:rPr lang="sv-SE" sz="2400" dirty="0" smtClean="0"/>
              <a:t>.</a:t>
            </a:r>
            <a:endParaRPr lang="en-US" sz="2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408" y="1847738"/>
            <a:ext cx="4703212" cy="2561156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-705394" y="160338"/>
            <a:ext cx="13833565" cy="1162595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2800" b="1" dirty="0" smtClean="0">
                <a:solidFill>
                  <a:schemeClr val="bg1"/>
                </a:solidFill>
              </a:rPr>
              <a:t>Install XAMPP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7567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asil gambar untuk logo elnus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841032" y="1868631"/>
            <a:ext cx="60876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itchFamily="2" charset="2"/>
              <a:buChar char="v"/>
            </a:pPr>
            <a:r>
              <a:rPr lang="sv-SE" sz="2400" dirty="0"/>
              <a:t>Kadang pada proses ini muncul </a:t>
            </a:r>
            <a:r>
              <a:rPr lang="sv-SE" sz="2400" b="1" dirty="0"/>
              <a:t>pesan error</a:t>
            </a:r>
            <a:r>
              <a:rPr lang="sv-SE" sz="2400" dirty="0"/>
              <a:t>. Jika ada, </a:t>
            </a:r>
            <a:r>
              <a:rPr lang="sv-SE" sz="2400" b="1" dirty="0"/>
              <a:t>abaikan</a:t>
            </a:r>
            <a:r>
              <a:rPr lang="sv-SE" sz="2400" dirty="0"/>
              <a:t> saja dan lanjutkan dengan klik </a:t>
            </a:r>
            <a:r>
              <a:rPr lang="sv-S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OK</a:t>
            </a:r>
            <a:r>
              <a:rPr lang="sv-SE" sz="2400" dirty="0"/>
              <a:t> dan </a:t>
            </a:r>
            <a:r>
              <a:rPr lang="sv-S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YES</a:t>
            </a:r>
            <a:r>
              <a:rPr lang="sv-SE" sz="2400" dirty="0"/>
              <a:t>.</a:t>
            </a:r>
            <a:endParaRPr lang="en-US" sz="2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680" y="1844824"/>
            <a:ext cx="5068352" cy="206442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680" y="4221088"/>
            <a:ext cx="5068352" cy="1837974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>
            <a:off x="-705394" y="160338"/>
            <a:ext cx="13833565" cy="1162595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2800" b="1" dirty="0" smtClean="0">
                <a:solidFill>
                  <a:schemeClr val="bg1"/>
                </a:solidFill>
              </a:rPr>
              <a:t>Install XAMPP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8824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asil gambar untuk logo elnus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841032" y="1868631"/>
            <a:ext cx="6087616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spcAft>
                <a:spcPts val="1200"/>
              </a:spcAft>
              <a:buFont typeface="Wingdings" pitchFamily="2" charset="2"/>
              <a:buChar char="v"/>
            </a:pPr>
            <a:r>
              <a:rPr lang="sv-SE" sz="2400" dirty="0"/>
              <a:t>Berikutnya akan muncul jendela yang isinya meminta Anda </a:t>
            </a:r>
            <a:r>
              <a:rPr lang="sv-SE" sz="2400" dirty="0" smtClean="0"/>
              <a:t>untuk </a:t>
            </a:r>
            <a:r>
              <a:rPr lang="sv-SE" sz="2400" b="1" dirty="0" smtClean="0"/>
              <a:t>menutup </a:t>
            </a:r>
            <a:r>
              <a:rPr lang="sv-SE" sz="2400" b="1" dirty="0"/>
              <a:t>semua aplikasi yang sedang </a:t>
            </a:r>
            <a:r>
              <a:rPr lang="sv-SE" sz="2400" b="1" dirty="0" smtClean="0"/>
              <a:t>berjalan</a:t>
            </a:r>
            <a:r>
              <a:rPr lang="sv-SE" sz="2400" dirty="0" smtClean="0"/>
              <a:t>.</a:t>
            </a:r>
          </a:p>
          <a:p>
            <a:pPr marL="342900" indent="-342900" algn="just">
              <a:spcAft>
                <a:spcPts val="1200"/>
              </a:spcAft>
              <a:buFont typeface="Wingdings" pitchFamily="2" charset="2"/>
              <a:buChar char="v"/>
            </a:pPr>
            <a:r>
              <a:rPr lang="sv-SE" sz="2400" dirty="0" smtClean="0"/>
              <a:t>Jika </a:t>
            </a:r>
            <a:r>
              <a:rPr lang="sv-SE" sz="2400" dirty="0"/>
              <a:t>semua aplikasi sudah ditutup, maka klik tombol </a:t>
            </a:r>
            <a:r>
              <a:rPr lang="sv-S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Next</a:t>
            </a:r>
            <a:r>
              <a:rPr lang="sv-SE" sz="2400" dirty="0"/>
              <a:t>.</a:t>
            </a:r>
            <a:endParaRPr lang="en-US" sz="2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692" y="1842900"/>
            <a:ext cx="5107284" cy="3979700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-705394" y="160338"/>
            <a:ext cx="13833565" cy="1162595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2800" b="1" dirty="0" smtClean="0">
                <a:solidFill>
                  <a:schemeClr val="bg1"/>
                </a:solidFill>
              </a:rPr>
              <a:t>Install XAMPP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9293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asil gambar untuk logo elnus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841032" y="1868631"/>
            <a:ext cx="6087616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spcAft>
                <a:spcPts val="1200"/>
              </a:spcAft>
              <a:buFont typeface="Wingdings" pitchFamily="2" charset="2"/>
              <a:buChar char="v"/>
            </a:pPr>
            <a:r>
              <a:rPr lang="sv-SE" sz="2400" dirty="0"/>
              <a:t>Selanjutnya </a:t>
            </a:r>
            <a:r>
              <a:rPr lang="sv-SE" sz="2400" dirty="0" smtClean="0"/>
              <a:t>akan </a:t>
            </a:r>
            <a:r>
              <a:rPr lang="sv-SE" sz="2400" dirty="0"/>
              <a:t>diminta untuk </a:t>
            </a:r>
            <a:r>
              <a:rPr lang="sv-SE" sz="2400" b="1" dirty="0"/>
              <a:t>memilih aplikasi yang </a:t>
            </a:r>
            <a:r>
              <a:rPr lang="sv-SE" sz="2400" b="1" dirty="0" smtClean="0"/>
              <a:t>ingin diinstal</a:t>
            </a:r>
            <a:r>
              <a:rPr lang="sv-SE" sz="2400" dirty="0" smtClean="0"/>
              <a:t>.</a:t>
            </a:r>
          </a:p>
          <a:p>
            <a:pPr marL="342900" indent="-342900" algn="just">
              <a:spcAft>
                <a:spcPts val="1200"/>
              </a:spcAft>
              <a:buFont typeface="Wingdings" pitchFamily="2" charset="2"/>
              <a:buChar char="v"/>
            </a:pPr>
            <a:r>
              <a:rPr lang="sv-SE" sz="2400" b="1" dirty="0" smtClean="0"/>
              <a:t>Centang</a:t>
            </a:r>
            <a:r>
              <a:rPr lang="sv-SE" sz="2400" dirty="0" smtClean="0"/>
              <a:t> </a:t>
            </a:r>
            <a:r>
              <a:rPr lang="sv-SE" sz="2400" dirty="0"/>
              <a:t>saja </a:t>
            </a:r>
            <a:r>
              <a:rPr lang="sv-SE" sz="2400" b="1" dirty="0"/>
              <a:t>semua</a:t>
            </a:r>
            <a:r>
              <a:rPr lang="sv-SE" sz="2400" dirty="0"/>
              <a:t> </a:t>
            </a:r>
            <a:r>
              <a:rPr lang="sv-SE" sz="2400" b="1" dirty="0"/>
              <a:t>pilihan</a:t>
            </a:r>
            <a:r>
              <a:rPr lang="sv-SE" sz="2400" dirty="0"/>
              <a:t> dan klik tombol </a:t>
            </a:r>
            <a:r>
              <a:rPr lang="sv-S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Next</a:t>
            </a:r>
            <a:r>
              <a:rPr lang="sv-SE" sz="2400" dirty="0"/>
              <a:t>.</a:t>
            </a:r>
            <a:endParaRPr lang="en-US" sz="2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408" y="1906874"/>
            <a:ext cx="5112568" cy="3970398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-705394" y="160338"/>
            <a:ext cx="13833565" cy="1162595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2800" b="1" dirty="0" smtClean="0">
                <a:solidFill>
                  <a:schemeClr val="bg1"/>
                </a:solidFill>
              </a:rPr>
              <a:t>Install XAMPP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8636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asil gambar untuk logo elnus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841032" y="1868631"/>
            <a:ext cx="6087616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spcAft>
                <a:spcPts val="1200"/>
              </a:spcAft>
              <a:buFont typeface="Wingdings" pitchFamily="2" charset="2"/>
              <a:buChar char="v"/>
            </a:pPr>
            <a:r>
              <a:rPr lang="sv-SE" sz="2400" dirty="0" smtClean="0"/>
              <a:t>Kemudian akan </a:t>
            </a:r>
            <a:r>
              <a:rPr lang="sv-SE" sz="2400" dirty="0"/>
              <a:t>diminta untuk menentukan lokasi folder penyimpanan file-file dan folder </a:t>
            </a:r>
            <a:r>
              <a:rPr lang="sv-SE" sz="2400" dirty="0" smtClean="0"/>
              <a:t>XAMPP.</a:t>
            </a:r>
          </a:p>
          <a:p>
            <a:pPr marL="342900" indent="-342900" algn="just">
              <a:spcAft>
                <a:spcPts val="1200"/>
              </a:spcAft>
              <a:buFont typeface="Wingdings" pitchFamily="2" charset="2"/>
              <a:buChar char="v"/>
            </a:pPr>
            <a:r>
              <a:rPr lang="sv-SE" sz="2400" dirty="0" smtClean="0"/>
              <a:t>Secara </a:t>
            </a:r>
            <a:r>
              <a:rPr lang="sv-SE" sz="2400" dirty="0"/>
              <a:t>default akan diarahkan ke lokasi </a:t>
            </a:r>
            <a:r>
              <a:rPr lang="sv-SE" sz="2400" b="1" dirty="0"/>
              <a:t>C</a:t>
            </a:r>
            <a:r>
              <a:rPr lang="sv-SE" sz="2400" b="1" dirty="0" smtClean="0"/>
              <a:t>:\xampp</a:t>
            </a:r>
            <a:r>
              <a:rPr lang="sv-SE" sz="2400" dirty="0" smtClean="0"/>
              <a:t>.</a:t>
            </a:r>
          </a:p>
          <a:p>
            <a:pPr marL="342900" indent="-342900" algn="just">
              <a:spcAft>
                <a:spcPts val="1200"/>
              </a:spcAft>
              <a:buFont typeface="Wingdings" pitchFamily="2" charset="2"/>
              <a:buChar char="v"/>
            </a:pPr>
            <a:r>
              <a:rPr lang="sv-SE" sz="2400" dirty="0" smtClean="0"/>
              <a:t>Namun jika </a:t>
            </a:r>
            <a:r>
              <a:rPr lang="sv-SE" sz="2400" dirty="0"/>
              <a:t>ingin menyimpannya di folder lain </a:t>
            </a:r>
            <a:r>
              <a:rPr lang="sv-SE" sz="2400" dirty="0" smtClean="0"/>
              <a:t>bisa dengan cara </a:t>
            </a:r>
            <a:r>
              <a:rPr lang="sv-SE" sz="2400" dirty="0"/>
              <a:t>klik </a:t>
            </a:r>
            <a:r>
              <a:rPr lang="sv-SE" sz="2400" b="1" dirty="0"/>
              <a:t>browse</a:t>
            </a:r>
            <a:r>
              <a:rPr lang="sv-SE" sz="2400" dirty="0"/>
              <a:t> dan tentukan </a:t>
            </a:r>
            <a:r>
              <a:rPr lang="sv-SE" sz="2400" b="1" dirty="0"/>
              <a:t>secara manual </a:t>
            </a:r>
            <a:r>
              <a:rPr lang="sv-SE" sz="2400" dirty="0"/>
              <a:t>folder yang ingin </a:t>
            </a:r>
            <a:r>
              <a:rPr lang="sv-SE" sz="2400" dirty="0" smtClean="0"/>
              <a:t>digunakan.</a:t>
            </a:r>
          </a:p>
          <a:p>
            <a:pPr marL="342900" indent="-342900" algn="just">
              <a:spcAft>
                <a:spcPts val="1200"/>
              </a:spcAft>
              <a:buFont typeface="Wingdings" pitchFamily="2" charset="2"/>
              <a:buChar char="v"/>
            </a:pPr>
            <a:r>
              <a:rPr lang="sv-SE" sz="2400" dirty="0" smtClean="0"/>
              <a:t>Jika </a:t>
            </a:r>
            <a:r>
              <a:rPr lang="sv-SE" sz="2400" dirty="0"/>
              <a:t>sudah selesai, lanjutkan </a:t>
            </a:r>
            <a:r>
              <a:rPr lang="sv-SE" sz="2400" dirty="0" smtClean="0"/>
              <a:t>dengan </a:t>
            </a:r>
            <a:r>
              <a:rPr lang="sv-SE" sz="2400" dirty="0"/>
              <a:t>klik tombol </a:t>
            </a:r>
            <a:r>
              <a:rPr lang="sv-S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Install</a:t>
            </a:r>
            <a:r>
              <a:rPr lang="sv-SE" sz="2400" dirty="0"/>
              <a:t>.</a:t>
            </a:r>
            <a:endParaRPr lang="en-US" sz="2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408" y="1838385"/>
            <a:ext cx="5073624" cy="3966879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-705394" y="160338"/>
            <a:ext cx="13833565" cy="1162595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2800" b="1" dirty="0" smtClean="0">
                <a:solidFill>
                  <a:schemeClr val="bg1"/>
                </a:solidFill>
              </a:rPr>
              <a:t>Install XAMPP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1298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asil gambar untuk logo elnus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841032" y="1868631"/>
            <a:ext cx="6087616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spcAft>
                <a:spcPts val="1200"/>
              </a:spcAft>
              <a:buFont typeface="Wingdings" pitchFamily="2" charset="2"/>
              <a:buChar char="v"/>
            </a:pPr>
            <a:r>
              <a:rPr lang="sv-SE" sz="2400" dirty="0"/>
              <a:t>Tunggu beberapa menit hingga proses intalasi </a:t>
            </a:r>
            <a:r>
              <a:rPr lang="sv-SE" sz="2400" dirty="0" smtClean="0"/>
              <a:t>selesai.</a:t>
            </a:r>
          </a:p>
          <a:p>
            <a:pPr marL="342900" indent="-342900" algn="just">
              <a:spcAft>
                <a:spcPts val="1200"/>
              </a:spcAft>
              <a:buFont typeface="Wingdings" pitchFamily="2" charset="2"/>
              <a:buChar char="v"/>
            </a:pPr>
            <a:r>
              <a:rPr lang="sv-SE" sz="2400" dirty="0" smtClean="0"/>
              <a:t>Jika </a:t>
            </a:r>
            <a:r>
              <a:rPr lang="sv-SE" sz="2400" dirty="0"/>
              <a:t>sudah muncul jendela seperti di </a:t>
            </a:r>
            <a:r>
              <a:rPr lang="sv-SE" sz="2400" dirty="0" smtClean="0"/>
              <a:t>samping </a:t>
            </a:r>
            <a:r>
              <a:rPr lang="sv-SE" sz="2400" dirty="0"/>
              <a:t>ini, klik tombol </a:t>
            </a:r>
            <a:r>
              <a:rPr lang="sv-S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Finish</a:t>
            </a:r>
            <a:r>
              <a:rPr lang="sv-SE" sz="2400" dirty="0"/>
              <a:t> untuk menyelesaikannya.</a:t>
            </a:r>
            <a:endParaRPr lang="en-US" sz="2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408" y="1844824"/>
            <a:ext cx="4985394" cy="3833912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-705394" y="160338"/>
            <a:ext cx="13833565" cy="1162595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2800" b="1" dirty="0" smtClean="0">
                <a:solidFill>
                  <a:schemeClr val="bg1"/>
                </a:solidFill>
              </a:rPr>
              <a:t>Install XAMPP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4523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asil gambar untuk logo elnus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274709" y="1892126"/>
            <a:ext cx="5653939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spcAft>
                <a:spcPts val="1200"/>
              </a:spcAft>
              <a:buFont typeface="Wingdings" pitchFamily="2" charset="2"/>
              <a:buChar char="v"/>
            </a:pPr>
            <a:r>
              <a:rPr lang="sv-SE" sz="2400" dirty="0"/>
              <a:t>Berikutnya, akan muncul jendela dialog seperti gambar di </a:t>
            </a:r>
            <a:r>
              <a:rPr lang="sv-SE" sz="2400" dirty="0" smtClean="0"/>
              <a:t>samping </a:t>
            </a:r>
            <a:r>
              <a:rPr lang="sv-SE" sz="2400" dirty="0"/>
              <a:t>ini yang </a:t>
            </a:r>
            <a:r>
              <a:rPr lang="sv-SE" sz="2400" dirty="0" smtClean="0"/>
              <a:t>menanyakan ”</a:t>
            </a:r>
            <a:r>
              <a:rPr lang="sv-SE" sz="2400" b="1" dirty="0" smtClean="0"/>
              <a:t>apakah ingin </a:t>
            </a:r>
            <a:r>
              <a:rPr lang="sv-SE" sz="2400" b="1" dirty="0"/>
              <a:t>langsung menjalankan aplikasi XAMPP atau </a:t>
            </a:r>
            <a:r>
              <a:rPr lang="sv-SE" sz="2400" b="1" dirty="0" smtClean="0"/>
              <a:t>tidak”</a:t>
            </a:r>
            <a:r>
              <a:rPr lang="sv-SE" sz="2400" dirty="0" smtClean="0"/>
              <a:t>.</a:t>
            </a:r>
          </a:p>
          <a:p>
            <a:pPr marL="342900" indent="-342900" algn="just">
              <a:spcAft>
                <a:spcPts val="1200"/>
              </a:spcAft>
              <a:buFont typeface="Wingdings" pitchFamily="2" charset="2"/>
              <a:buChar char="v"/>
            </a:pPr>
            <a:r>
              <a:rPr lang="sv-SE" sz="2400" dirty="0" smtClean="0"/>
              <a:t>Jika </a:t>
            </a:r>
            <a:r>
              <a:rPr lang="sv-SE" sz="2400" b="1" dirty="0"/>
              <a:t>ya</a:t>
            </a:r>
            <a:r>
              <a:rPr lang="sv-SE" sz="2400" dirty="0"/>
              <a:t>, maka klik </a:t>
            </a:r>
            <a:r>
              <a:rPr lang="sv-S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YES</a:t>
            </a:r>
            <a:r>
              <a:rPr lang="sv-SE" sz="2400" dirty="0"/>
              <a:t>.</a:t>
            </a:r>
            <a:endParaRPr lang="en-US" sz="2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920" y="1915621"/>
            <a:ext cx="5450096" cy="1892002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-705394" y="160338"/>
            <a:ext cx="13833565" cy="1162595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2800" b="1" dirty="0" smtClean="0">
                <a:solidFill>
                  <a:schemeClr val="bg1"/>
                </a:solidFill>
              </a:rPr>
              <a:t>Install XAMPP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9958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asil gambar untuk logo elnus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841032" y="1868631"/>
            <a:ext cx="60876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itchFamily="2" charset="2"/>
              <a:buChar char="v"/>
            </a:pPr>
            <a:r>
              <a:rPr lang="sv-SE" sz="2400" b="1" dirty="0" smtClean="0"/>
              <a:t>XAMPP</a:t>
            </a:r>
            <a:r>
              <a:rPr lang="sv-SE" sz="2400" dirty="0" smtClean="0"/>
              <a:t> telah </a:t>
            </a:r>
            <a:r>
              <a:rPr lang="sv-SE" sz="2400" b="1" dirty="0" smtClean="0"/>
              <a:t>selesai</a:t>
            </a:r>
            <a:r>
              <a:rPr lang="sv-SE" sz="2400" dirty="0" smtClean="0"/>
              <a:t> diinstall dan berhasil di jalankan.</a:t>
            </a:r>
            <a:endParaRPr lang="en-US" sz="2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408" y="1888025"/>
            <a:ext cx="5147734" cy="3344486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-705394" y="160338"/>
            <a:ext cx="13833565" cy="1162595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2800" b="1" dirty="0" smtClean="0">
                <a:solidFill>
                  <a:schemeClr val="bg1"/>
                </a:solidFill>
              </a:rPr>
              <a:t>Final XAMPP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2508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asil gambar untuk logo elnus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7032104" y="1562016"/>
            <a:ext cx="453650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itchFamily="2" charset="2"/>
              <a:buChar char="v"/>
            </a:pPr>
            <a:r>
              <a:rPr lang="en-US" sz="2400" dirty="0" err="1"/>
              <a:t>Setelah</a:t>
            </a:r>
            <a:r>
              <a:rPr lang="en-US" sz="2400" dirty="0"/>
              <a:t> file Java </a:t>
            </a:r>
            <a:r>
              <a:rPr lang="en-US" sz="2400" dirty="0" err="1"/>
              <a:t>selesai</a:t>
            </a:r>
            <a:r>
              <a:rPr lang="en-US" sz="2400" dirty="0"/>
              <a:t> </a:t>
            </a:r>
            <a:r>
              <a:rPr lang="en-US" sz="2400" dirty="0" err="1"/>
              <a:t>didownload</a:t>
            </a:r>
            <a:r>
              <a:rPr lang="en-US" sz="2400" dirty="0"/>
              <a:t> </a:t>
            </a:r>
            <a:r>
              <a:rPr lang="en-US" sz="2400" dirty="0" err="1"/>
              <a:t>maka</a:t>
            </a:r>
            <a:r>
              <a:rPr lang="en-US" sz="2400" dirty="0"/>
              <a:t> </a:t>
            </a:r>
            <a:r>
              <a:rPr lang="en-US" sz="2400" dirty="0" err="1"/>
              <a:t>untuk</a:t>
            </a:r>
            <a:r>
              <a:rPr lang="en-US" sz="2400" dirty="0"/>
              <a:t> </a:t>
            </a:r>
            <a:r>
              <a:rPr lang="en-US" sz="2400" dirty="0" err="1" smtClean="0"/>
              <a:t>menginstallnya</a:t>
            </a:r>
            <a:r>
              <a:rPr lang="en-US" sz="2400" dirty="0" smtClean="0"/>
              <a:t>, </a:t>
            </a:r>
            <a:r>
              <a:rPr lang="en-US" sz="2400" dirty="0" err="1" smtClean="0"/>
              <a:t>klik</a:t>
            </a:r>
            <a:r>
              <a:rPr lang="en-US" sz="2400" dirty="0" smtClean="0"/>
              <a:t> </a:t>
            </a:r>
            <a:r>
              <a:rPr lang="en-US" sz="2400" dirty="0"/>
              <a:t>2 kali </a:t>
            </a:r>
            <a:r>
              <a:rPr lang="en-US" sz="2400" dirty="0" err="1"/>
              <a:t>pada</a:t>
            </a:r>
            <a:r>
              <a:rPr lang="en-US" sz="2400" dirty="0"/>
              <a:t> file Java </a:t>
            </a:r>
            <a:r>
              <a:rPr lang="en-US" sz="2400" dirty="0" err="1"/>
              <a:t>hasil</a:t>
            </a:r>
            <a:r>
              <a:rPr lang="en-US" sz="2400" dirty="0"/>
              <a:t> download </a:t>
            </a:r>
            <a:r>
              <a:rPr lang="en-US" sz="2400" dirty="0" err="1"/>
              <a:t>tersebut</a:t>
            </a:r>
            <a:r>
              <a:rPr lang="en-US" sz="2400" dirty="0" smtClean="0"/>
              <a:t>. </a:t>
            </a:r>
            <a:r>
              <a:rPr lang="en-US" sz="2400" dirty="0" err="1" smtClean="0"/>
              <a:t>Contoh</a:t>
            </a:r>
            <a:r>
              <a:rPr lang="en-US" sz="2400" dirty="0" smtClean="0"/>
              <a:t> </a:t>
            </a:r>
            <a:r>
              <a:rPr lang="en-US" sz="2400" dirty="0" err="1" smtClean="0"/>
              <a:t>Klik</a:t>
            </a:r>
            <a:r>
              <a:rPr lang="en-US" sz="2400" dirty="0" smtClean="0"/>
              <a:t> 2x </a:t>
            </a:r>
            <a:r>
              <a:rPr lang="en-US" sz="2400" dirty="0" err="1" smtClean="0"/>
              <a:t>pada</a:t>
            </a:r>
            <a:r>
              <a:rPr lang="en-US" sz="2400" dirty="0" smtClean="0"/>
              <a:t> file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jdk-12.0.1_windows-x64_bin.exe</a:t>
            </a: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9" name="Picture 8"/>
          <p:cNvPicPr/>
          <p:nvPr/>
        </p:nvPicPr>
        <p:blipFill>
          <a:blip r:embed="rId3"/>
          <a:stretch>
            <a:fillRect/>
          </a:stretch>
        </p:blipFill>
        <p:spPr>
          <a:xfrm>
            <a:off x="767408" y="1479483"/>
            <a:ext cx="5943600" cy="4403090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10" name="Right Arrow 9"/>
          <p:cNvSpPr/>
          <p:nvPr/>
        </p:nvSpPr>
        <p:spPr>
          <a:xfrm>
            <a:off x="767408" y="3140968"/>
            <a:ext cx="1080120" cy="288032"/>
          </a:xfrm>
          <a:prstGeom prst="rightArrow">
            <a:avLst/>
          </a:prstGeom>
          <a:solidFill>
            <a:srgbClr val="FF0000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919536" y="3140968"/>
            <a:ext cx="2232248" cy="36004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>
            <a:off x="-705394" y="160338"/>
            <a:ext cx="13833565" cy="1162595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d-ID" sz="2800" b="1" dirty="0" smtClean="0">
                <a:solidFill>
                  <a:schemeClr val="accent3">
                    <a:lumMod val="50000"/>
                  </a:schemeClr>
                </a:solidFill>
                <a:latin typeface="Bahnschrift" panose="020B0502040204020203" pitchFamily="34" charset="0"/>
              </a:rPr>
              <a:t>Install Tool JDK</a:t>
            </a:r>
            <a:endParaRPr lang="id-ID" sz="2800" b="1" dirty="0">
              <a:solidFill>
                <a:schemeClr val="accent3">
                  <a:lumMod val="50000"/>
                </a:schemeClr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2120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asil gambar untuk logo elnus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456040" y="1868631"/>
            <a:ext cx="5472608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spcAft>
                <a:spcPts val="1200"/>
              </a:spcAft>
              <a:buFont typeface="Wingdings" pitchFamily="2" charset="2"/>
              <a:buChar char="v"/>
            </a:pPr>
            <a:r>
              <a:rPr lang="sv-SE" sz="2400" dirty="0" smtClean="0"/>
              <a:t>Download aplikasi Git melalui website </a:t>
            </a:r>
            <a:r>
              <a:rPr lang="sv-SE" sz="2400" dirty="0"/>
              <a:t>resmi git </a:t>
            </a:r>
            <a:r>
              <a:rPr lang="id-ID" sz="2400" dirty="0">
                <a:latin typeface="Courier New" panose="02070309020205020404" pitchFamily="49" charset="0"/>
                <a:cs typeface="Courier New" panose="02070309020205020404" pitchFamily="49" charset="0"/>
                <a:hlinkClick r:id="rId3"/>
              </a:rPr>
              <a:t>https://</a:t>
            </a:r>
            <a:r>
              <a:rPr lang="id-ID" sz="2400" dirty="0" smtClean="0">
                <a:latin typeface="Courier New" panose="02070309020205020404" pitchFamily="49" charset="0"/>
                <a:cs typeface="Courier New" panose="02070309020205020404" pitchFamily="49" charset="0"/>
                <a:hlinkClick r:id="rId3"/>
              </a:rPr>
              <a:t>git-scm.co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  <a:hlinkClick r:id="rId3"/>
              </a:rPr>
              <a:t>m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342900" indent="-342900" algn="just">
              <a:spcAft>
                <a:spcPts val="1200"/>
              </a:spcAft>
              <a:buFont typeface="Wingdings" pitchFamily="2" charset="2"/>
              <a:buChar char="v"/>
            </a:pPr>
            <a:r>
              <a:rPr lang="sv-SE" sz="2400" dirty="0" smtClean="0"/>
              <a:t>Pilih </a:t>
            </a:r>
            <a:r>
              <a:rPr lang="sv-SE" sz="2400" b="1" dirty="0" smtClean="0"/>
              <a:t>Download</a:t>
            </a:r>
            <a:r>
              <a:rPr lang="sv-SE" sz="2400" dirty="0" smtClean="0"/>
              <a:t> dan sesuaikan dengan sistem operasi yang digunakan.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400" y="1844825"/>
            <a:ext cx="5760640" cy="2698832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-705394" y="160338"/>
            <a:ext cx="13833565" cy="1162595"/>
          </a:xfrm>
          <a:prstGeom prst="rightArrow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2800" b="1" dirty="0" smtClean="0">
                <a:solidFill>
                  <a:schemeClr val="tx1"/>
                </a:solidFill>
              </a:rPr>
              <a:t>Install Git</a:t>
            </a:r>
            <a:endParaRPr 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2174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asil gambar untuk logo elnus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456040" y="1868631"/>
            <a:ext cx="54726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itchFamily="2" charset="2"/>
              <a:buChar char="v"/>
            </a:pPr>
            <a:r>
              <a:rPr lang="sv-SE" sz="2400" dirty="0"/>
              <a:t>Klik 2 kali pada file </a:t>
            </a:r>
            <a:r>
              <a:rPr lang="sv-SE" sz="2400" b="1" dirty="0"/>
              <a:t>instaler Git </a:t>
            </a:r>
            <a:r>
              <a:rPr lang="sv-SE" sz="2400" dirty="0"/>
              <a:t>yang sudah di download.</a:t>
            </a:r>
            <a:endParaRPr lang="en-US" sz="2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881" y="1868631"/>
            <a:ext cx="5611451" cy="3652000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>
            <a:off x="-705394" y="160338"/>
            <a:ext cx="13833565" cy="1162595"/>
          </a:xfrm>
          <a:prstGeom prst="rightArrow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2800" b="1" dirty="0" smtClean="0">
                <a:solidFill>
                  <a:schemeClr val="tx1"/>
                </a:solidFill>
              </a:rPr>
              <a:t>Install Git</a:t>
            </a:r>
            <a:endParaRPr 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4678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asil gambar untuk logo elnus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456040" y="1868631"/>
            <a:ext cx="54726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itchFamily="2" charset="2"/>
              <a:buChar char="v"/>
            </a:pPr>
            <a:r>
              <a:rPr lang="sv-SE" sz="2400" dirty="0"/>
              <a:t>Maka akan muncul infomasi </a:t>
            </a:r>
            <a:r>
              <a:rPr lang="sv-SE" sz="2400" b="1" dirty="0"/>
              <a:t>L</a:t>
            </a:r>
            <a:r>
              <a:rPr lang="sv-SE" sz="2400" b="1" dirty="0" smtClean="0"/>
              <a:t>isensi </a:t>
            </a:r>
            <a:r>
              <a:rPr lang="sv-SE" sz="2400" b="1" dirty="0"/>
              <a:t>Git</a:t>
            </a:r>
            <a:r>
              <a:rPr lang="sv-SE" sz="2400" dirty="0"/>
              <a:t>, klik </a:t>
            </a:r>
            <a:r>
              <a:rPr lang="sv-SE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Next</a:t>
            </a:r>
            <a:r>
              <a:rPr lang="sv-SE" sz="2400" dirty="0" smtClean="0"/>
              <a:t> </a:t>
            </a:r>
            <a:r>
              <a:rPr lang="sv-SE" sz="2400" dirty="0"/>
              <a:t>untuk melanjutkan.</a:t>
            </a:r>
            <a:endParaRPr lang="en-US" sz="2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408" y="1700808"/>
            <a:ext cx="5478004" cy="4248472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-705394" y="160338"/>
            <a:ext cx="13833565" cy="1162595"/>
          </a:xfrm>
          <a:prstGeom prst="rightArrow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2800" b="1" dirty="0" smtClean="0">
                <a:solidFill>
                  <a:schemeClr val="tx1"/>
                </a:solidFill>
              </a:rPr>
              <a:t>Install Git</a:t>
            </a:r>
            <a:endParaRPr 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6015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asil gambar untuk logo elnus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456040" y="1868631"/>
            <a:ext cx="54726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itchFamily="2" charset="2"/>
              <a:buChar char="v"/>
            </a:pPr>
            <a:r>
              <a:rPr lang="sv-SE" sz="2400" dirty="0"/>
              <a:t>Selanjutnya menentukan </a:t>
            </a:r>
            <a:r>
              <a:rPr lang="sv-SE" sz="2400" b="1" dirty="0"/>
              <a:t>lokasi instalasi</a:t>
            </a:r>
            <a:r>
              <a:rPr lang="sv-SE" sz="2400" dirty="0"/>
              <a:t>. Biarkan saja apa adanya, kemudian klik </a:t>
            </a:r>
            <a:r>
              <a:rPr lang="sv-SE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Next</a:t>
            </a:r>
            <a:r>
              <a:rPr lang="sv-SE" sz="2400" dirty="0" smtClean="0"/>
              <a:t>.</a:t>
            </a:r>
            <a:endParaRPr lang="en-US" sz="2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408" y="1856055"/>
            <a:ext cx="5556370" cy="4309249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>
            <a:off x="-705394" y="160338"/>
            <a:ext cx="13833565" cy="1162595"/>
          </a:xfrm>
          <a:prstGeom prst="rightArrow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2800" b="1" dirty="0" smtClean="0">
                <a:solidFill>
                  <a:schemeClr val="tx1"/>
                </a:solidFill>
              </a:rPr>
              <a:t>Install Git</a:t>
            </a:r>
            <a:endParaRPr 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3006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asil gambar untuk logo elnus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456040" y="1868631"/>
            <a:ext cx="54726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itchFamily="2" charset="2"/>
              <a:buChar char="v"/>
            </a:pPr>
            <a:r>
              <a:rPr lang="sv-SE" sz="2400" dirty="0" smtClean="0"/>
              <a:t>Tahap selanjutnya </a:t>
            </a:r>
            <a:r>
              <a:rPr lang="sv-SE" sz="2400" b="1" dirty="0" smtClean="0"/>
              <a:t>pemilihan </a:t>
            </a:r>
            <a:r>
              <a:rPr lang="sv-SE" sz="2400" b="1" dirty="0"/>
              <a:t>komoponen</a:t>
            </a:r>
            <a:r>
              <a:rPr lang="sv-SE" sz="2400" dirty="0"/>
              <a:t>, biarkan saja seperti ini kemudian klik </a:t>
            </a:r>
            <a:r>
              <a:rPr lang="sv-SE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Next</a:t>
            </a:r>
            <a:r>
              <a:rPr lang="sv-SE" sz="2400" dirty="0" smtClean="0"/>
              <a:t>.</a:t>
            </a:r>
            <a:endParaRPr lang="en-US" sz="2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408" y="1844824"/>
            <a:ext cx="5570851" cy="4320480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-705394" y="160338"/>
            <a:ext cx="13833565" cy="1162595"/>
          </a:xfrm>
          <a:prstGeom prst="rightArrow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2800" b="1" dirty="0" smtClean="0">
                <a:solidFill>
                  <a:schemeClr val="tx1"/>
                </a:solidFill>
              </a:rPr>
              <a:t>Install Git</a:t>
            </a:r>
            <a:endParaRPr 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0772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asil gambar untuk logo elnus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456040" y="1868631"/>
            <a:ext cx="54726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itchFamily="2" charset="2"/>
              <a:buChar char="v"/>
            </a:pPr>
            <a:r>
              <a:rPr lang="sv-SE" sz="2400" dirty="0"/>
              <a:t>Selanjutnya pemlilihan direktori </a:t>
            </a:r>
            <a:r>
              <a:rPr lang="sv-SE" sz="2400" b="1" dirty="0" smtClean="0"/>
              <a:t>Start </a:t>
            </a:r>
            <a:r>
              <a:rPr lang="sv-SE" sz="2400" b="1" dirty="0"/>
              <a:t>M</a:t>
            </a:r>
            <a:r>
              <a:rPr lang="sv-SE" sz="2400" b="1" dirty="0" smtClean="0"/>
              <a:t>enu</a:t>
            </a:r>
            <a:r>
              <a:rPr lang="sv-SE" sz="2400" dirty="0"/>
              <a:t>, klik </a:t>
            </a:r>
            <a:r>
              <a:rPr lang="sv-SE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Next</a:t>
            </a:r>
            <a:r>
              <a:rPr lang="sv-SE" sz="2400" dirty="0" smtClean="0"/>
              <a:t>.</a:t>
            </a:r>
            <a:endParaRPr lang="en-US" sz="2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408" y="1772816"/>
            <a:ext cx="5570851" cy="4320480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>
            <a:off x="-705394" y="160338"/>
            <a:ext cx="13833565" cy="1162595"/>
          </a:xfrm>
          <a:prstGeom prst="rightArrow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2800" b="1" dirty="0" smtClean="0">
                <a:solidFill>
                  <a:schemeClr val="tx1"/>
                </a:solidFill>
              </a:rPr>
              <a:t>Install Git</a:t>
            </a:r>
            <a:endParaRPr 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6053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asil gambar untuk logo elnus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456040" y="1868631"/>
            <a:ext cx="5472608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spcAft>
                <a:spcPts val="1200"/>
              </a:spcAft>
              <a:buFont typeface="Wingdings" pitchFamily="2" charset="2"/>
              <a:buChar char="v"/>
            </a:pPr>
            <a:r>
              <a:rPr lang="sv-SE" sz="2400" dirty="0"/>
              <a:t>Selanjutnya pengaturan </a:t>
            </a:r>
            <a:r>
              <a:rPr lang="sv-SE" sz="2400" b="1" dirty="0"/>
              <a:t>PATH </a:t>
            </a:r>
            <a:r>
              <a:rPr lang="sv-SE" sz="2400" b="1" dirty="0" smtClean="0"/>
              <a:t>Environment</a:t>
            </a:r>
            <a:r>
              <a:rPr lang="sv-SE" sz="2400" dirty="0" smtClean="0"/>
              <a:t>.</a:t>
            </a:r>
          </a:p>
          <a:p>
            <a:pPr marL="342900" indent="-342900" algn="just">
              <a:spcAft>
                <a:spcPts val="1200"/>
              </a:spcAft>
              <a:buFont typeface="Wingdings" pitchFamily="2" charset="2"/>
              <a:buChar char="v"/>
            </a:pPr>
            <a:r>
              <a:rPr lang="sv-SE" sz="2400" dirty="0" smtClean="0"/>
              <a:t>Pilih </a:t>
            </a:r>
            <a:r>
              <a:rPr lang="sv-SE" sz="2400" dirty="0"/>
              <a:t>yang tengah agar </a:t>
            </a:r>
            <a:r>
              <a:rPr lang="sv-SE" sz="2400" b="1" dirty="0"/>
              <a:t>perintah</a:t>
            </a:r>
            <a:r>
              <a:rPr lang="sv-SE" sz="2400" dirty="0"/>
              <a:t> </a:t>
            </a:r>
            <a:r>
              <a:rPr lang="sv-SE" sz="2400" b="1" dirty="0"/>
              <a:t>git</a:t>
            </a:r>
            <a:r>
              <a:rPr lang="sv-SE" sz="2400" dirty="0"/>
              <a:t> dapat di kenali di </a:t>
            </a:r>
            <a:r>
              <a:rPr lang="sv-SE" sz="2400" b="1" dirty="0"/>
              <a:t>Command Prompt (CMD</a:t>
            </a:r>
            <a:r>
              <a:rPr lang="sv-SE" sz="2400" b="1" dirty="0" smtClean="0"/>
              <a:t>)</a:t>
            </a:r>
            <a:r>
              <a:rPr lang="sv-SE" sz="2400" dirty="0" smtClean="0"/>
              <a:t>.</a:t>
            </a:r>
          </a:p>
          <a:p>
            <a:pPr marL="342900" indent="-342900" algn="just">
              <a:spcAft>
                <a:spcPts val="1200"/>
              </a:spcAft>
              <a:buFont typeface="Wingdings" pitchFamily="2" charset="2"/>
              <a:buChar char="v"/>
            </a:pPr>
            <a:r>
              <a:rPr lang="sv-SE" sz="2400" dirty="0" smtClean="0"/>
              <a:t>Setelah </a:t>
            </a:r>
            <a:r>
              <a:rPr lang="sv-SE" sz="2400" dirty="0"/>
              <a:t>itu klik </a:t>
            </a:r>
            <a:r>
              <a:rPr lang="sv-SE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Next.</a:t>
            </a: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408" y="1868631"/>
            <a:ext cx="5570851" cy="4320480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-705394" y="160338"/>
            <a:ext cx="13833565" cy="1162595"/>
          </a:xfrm>
          <a:prstGeom prst="rightArrow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2800" b="1" dirty="0" smtClean="0">
                <a:solidFill>
                  <a:schemeClr val="tx1"/>
                </a:solidFill>
              </a:rPr>
              <a:t>Install Git</a:t>
            </a:r>
            <a:endParaRPr 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3304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asil gambar untuk logo elnus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456040" y="1868631"/>
            <a:ext cx="5472608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spcAft>
                <a:spcPts val="1200"/>
              </a:spcAft>
              <a:buFont typeface="Wingdings" pitchFamily="2" charset="2"/>
              <a:buChar char="v"/>
            </a:pPr>
            <a:r>
              <a:rPr lang="nn-NO" sz="2400" dirty="0"/>
              <a:t>Selanjutnya </a:t>
            </a:r>
            <a:r>
              <a:rPr lang="nn-NO" sz="2400" dirty="0" smtClean="0"/>
              <a:t>tahap konfigurasi konversi </a:t>
            </a:r>
            <a:r>
              <a:rPr lang="nn-NO" sz="2400" dirty="0"/>
              <a:t>line </a:t>
            </a:r>
            <a:r>
              <a:rPr lang="nn-NO" sz="2400" dirty="0" smtClean="0"/>
              <a:t>ending.</a:t>
            </a:r>
          </a:p>
          <a:p>
            <a:pPr marL="342900" indent="-342900" algn="just">
              <a:spcAft>
                <a:spcPts val="1200"/>
              </a:spcAft>
              <a:buFont typeface="Wingdings" pitchFamily="2" charset="2"/>
              <a:buChar char="v"/>
            </a:pPr>
            <a:r>
              <a:rPr lang="nn-NO" sz="2400" dirty="0" smtClean="0"/>
              <a:t>Biarkan </a:t>
            </a:r>
            <a:r>
              <a:rPr lang="nn-NO" sz="2400" dirty="0"/>
              <a:t>saja </a:t>
            </a:r>
            <a:r>
              <a:rPr lang="nn-NO" sz="2400" dirty="0" smtClean="0"/>
              <a:t>secara </a:t>
            </a:r>
            <a:r>
              <a:rPr lang="nn-NO" sz="2400" b="1" dirty="0" smtClean="0"/>
              <a:t>default</a:t>
            </a:r>
            <a:r>
              <a:rPr lang="nn-NO" sz="2400" dirty="0" smtClean="0"/>
              <a:t> yaitu pilih bagian atas, </a:t>
            </a:r>
            <a:r>
              <a:rPr lang="nn-NO" sz="2400" dirty="0"/>
              <a:t>kemudian klik </a:t>
            </a:r>
            <a:r>
              <a:rPr lang="nn-NO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Next</a:t>
            </a:r>
            <a:r>
              <a:rPr lang="nn-NO" sz="2400" dirty="0" smtClean="0"/>
              <a:t>.</a:t>
            </a:r>
            <a:endParaRPr lang="en-US" sz="2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408" y="1772816"/>
            <a:ext cx="5570851" cy="4320480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>
            <a:off x="-705394" y="160338"/>
            <a:ext cx="13833565" cy="1162595"/>
          </a:xfrm>
          <a:prstGeom prst="rightArrow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2800" b="1" dirty="0" smtClean="0">
                <a:solidFill>
                  <a:schemeClr val="tx1"/>
                </a:solidFill>
              </a:rPr>
              <a:t>Install Git</a:t>
            </a:r>
            <a:endParaRPr 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3292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asil gambar untuk logo elnus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456040" y="1868631"/>
            <a:ext cx="5472608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spcAft>
                <a:spcPts val="1200"/>
              </a:spcAft>
              <a:buFont typeface="Wingdings" pitchFamily="2" charset="2"/>
              <a:buChar char="v"/>
            </a:pPr>
            <a:r>
              <a:rPr lang="sv-SE" sz="2400" dirty="0"/>
              <a:t>Selanjutnya </a:t>
            </a:r>
            <a:r>
              <a:rPr lang="sv-SE" sz="2400" dirty="0" smtClean="0"/>
              <a:t>tahap konfigurasi pemilihan </a:t>
            </a:r>
            <a:r>
              <a:rPr lang="sv-SE" sz="2400" b="1" dirty="0"/>
              <a:t>emulator </a:t>
            </a:r>
            <a:r>
              <a:rPr lang="sv-SE" sz="2400" b="1" dirty="0" smtClean="0"/>
              <a:t>terminal</a:t>
            </a:r>
            <a:r>
              <a:rPr lang="sv-SE" sz="2400" dirty="0" smtClean="0"/>
              <a:t> untuk dapat digunakan </a:t>
            </a:r>
            <a:r>
              <a:rPr lang="sv-SE" sz="2400" b="1" dirty="0" smtClean="0"/>
              <a:t>Git Bash</a:t>
            </a:r>
            <a:r>
              <a:rPr lang="sv-SE" sz="2400" dirty="0" smtClean="0"/>
              <a:t>.</a:t>
            </a:r>
          </a:p>
          <a:p>
            <a:pPr marL="342900" indent="-342900" algn="just">
              <a:spcAft>
                <a:spcPts val="1200"/>
              </a:spcAft>
              <a:buFont typeface="Wingdings" pitchFamily="2" charset="2"/>
              <a:buChar char="v"/>
            </a:pPr>
            <a:r>
              <a:rPr lang="sv-SE" sz="2400" dirty="0" smtClean="0"/>
              <a:t>Pilih </a:t>
            </a:r>
            <a:r>
              <a:rPr lang="sv-SE" sz="2400" dirty="0"/>
              <a:t>yang bawah, kemudian klik </a:t>
            </a:r>
            <a:r>
              <a:rPr lang="sv-SE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Next</a:t>
            </a:r>
            <a:r>
              <a:rPr lang="sv-SE" sz="2400" dirty="0" smtClean="0"/>
              <a:t>.</a:t>
            </a:r>
            <a:endParaRPr lang="en-US" sz="2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408" y="1772816"/>
            <a:ext cx="5478004" cy="4248472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-705394" y="160338"/>
            <a:ext cx="13833565" cy="1162595"/>
          </a:xfrm>
          <a:prstGeom prst="rightArrow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2800" b="1" dirty="0" smtClean="0">
                <a:solidFill>
                  <a:schemeClr val="tx1"/>
                </a:solidFill>
              </a:rPr>
              <a:t>Install Git</a:t>
            </a:r>
            <a:endParaRPr 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2491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asil gambar untuk logo elnus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456040" y="1868631"/>
            <a:ext cx="5472608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spcAft>
                <a:spcPts val="1200"/>
              </a:spcAft>
              <a:buFont typeface="Wingdings" pitchFamily="2" charset="2"/>
              <a:buChar char="v"/>
            </a:pPr>
            <a:r>
              <a:rPr lang="sv-SE" sz="2400" dirty="0" smtClean="0"/>
              <a:t>Selanjutnya konfigurasi </a:t>
            </a:r>
            <a:r>
              <a:rPr lang="sv-SE" sz="2400" dirty="0"/>
              <a:t>pemilihan opsi ekstra. </a:t>
            </a:r>
            <a:endParaRPr lang="sv-SE" sz="2400" dirty="0" smtClean="0"/>
          </a:p>
          <a:p>
            <a:pPr marL="342900" indent="-342900" algn="just">
              <a:spcAft>
                <a:spcPts val="1200"/>
              </a:spcAft>
              <a:buFont typeface="Wingdings" pitchFamily="2" charset="2"/>
              <a:buChar char="v"/>
            </a:pPr>
            <a:r>
              <a:rPr lang="sv-SE" sz="2400" dirty="0" smtClean="0"/>
              <a:t>Biarkan secara </a:t>
            </a:r>
            <a:r>
              <a:rPr lang="sv-SE" sz="2400" b="1" dirty="0" smtClean="0"/>
              <a:t>default</a:t>
            </a:r>
            <a:r>
              <a:rPr lang="sv-SE" sz="2400" dirty="0" smtClean="0"/>
              <a:t> yaitu ceklis yang atas dan tengah. Kemudian </a:t>
            </a:r>
            <a:r>
              <a:rPr lang="sv-SE" sz="2400" dirty="0"/>
              <a:t>k</a:t>
            </a:r>
            <a:r>
              <a:rPr lang="sv-SE" sz="2400" dirty="0" smtClean="0"/>
              <a:t>lik </a:t>
            </a:r>
            <a:r>
              <a:rPr lang="sv-SE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Next</a:t>
            </a:r>
            <a:r>
              <a:rPr lang="sv-SE" sz="2400" dirty="0" smtClean="0"/>
              <a:t>.</a:t>
            </a:r>
            <a:endParaRPr lang="en-US" sz="2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408" y="1833788"/>
            <a:ext cx="5492234" cy="4259508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>
            <a:off x="-705394" y="160338"/>
            <a:ext cx="13833565" cy="1162595"/>
          </a:xfrm>
          <a:prstGeom prst="rightArrow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2800" b="1" dirty="0" smtClean="0">
                <a:solidFill>
                  <a:schemeClr val="tx1"/>
                </a:solidFill>
              </a:rPr>
              <a:t>Install Git</a:t>
            </a:r>
            <a:endParaRPr 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4776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asil gambar untuk logo elnus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767408" y="1503863"/>
            <a:ext cx="4762500" cy="362902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807968" y="1468963"/>
            <a:ext cx="59104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itchFamily="2" charset="2"/>
              <a:buChar char="v"/>
            </a:pPr>
            <a:r>
              <a:rPr lang="en-US" sz="2400" dirty="0" err="1"/>
              <a:t>Kemudian</a:t>
            </a:r>
            <a:r>
              <a:rPr lang="en-US" sz="2400" dirty="0"/>
              <a:t> </a:t>
            </a:r>
            <a:r>
              <a:rPr lang="en-US" sz="2400" dirty="0" err="1"/>
              <a:t>akan</a:t>
            </a:r>
            <a:r>
              <a:rPr lang="en-US" sz="2400" dirty="0"/>
              <a:t> </a:t>
            </a:r>
            <a:r>
              <a:rPr lang="en-US" sz="2400" dirty="0" err="1"/>
              <a:t>tampil</a:t>
            </a:r>
            <a:r>
              <a:rPr lang="en-US" sz="2400" dirty="0"/>
              <a:t> Java SE setup </a:t>
            </a:r>
            <a:r>
              <a:rPr lang="en-US" sz="2400" dirty="0" err="1"/>
              <a:t>seperti</a:t>
            </a:r>
            <a:r>
              <a:rPr lang="en-US" sz="2400" dirty="0"/>
              <a:t> </a:t>
            </a:r>
            <a:r>
              <a:rPr lang="en-US" sz="2400" dirty="0" err="1"/>
              <a:t>gambar</a:t>
            </a:r>
            <a:r>
              <a:rPr lang="en-US" sz="2400" dirty="0"/>
              <a:t> </a:t>
            </a:r>
            <a:r>
              <a:rPr lang="en-US" sz="2400" dirty="0" err="1" smtClean="0"/>
              <a:t>disamping</a:t>
            </a:r>
            <a:r>
              <a:rPr lang="en-US" sz="2400" dirty="0" smtClean="0"/>
              <a:t>, </a:t>
            </a:r>
            <a:r>
              <a:rPr lang="en-US" sz="2400" dirty="0" err="1"/>
              <a:t>pada</a:t>
            </a:r>
            <a:r>
              <a:rPr lang="en-US" sz="2400" dirty="0"/>
              <a:t> </a:t>
            </a:r>
            <a:r>
              <a:rPr lang="en-US" sz="2400" dirty="0" err="1"/>
              <a:t>langkah</a:t>
            </a:r>
            <a:r>
              <a:rPr lang="en-US" sz="2400" dirty="0"/>
              <a:t> </a:t>
            </a:r>
            <a:r>
              <a:rPr lang="en-US" sz="2400" dirty="0" err="1"/>
              <a:t>ini</a:t>
            </a:r>
            <a:r>
              <a:rPr lang="en-US" sz="2400" dirty="0"/>
              <a:t> </a:t>
            </a:r>
            <a:r>
              <a:rPr lang="en-US" sz="2400" dirty="0" err="1"/>
              <a:t>klik</a:t>
            </a:r>
            <a:r>
              <a:rPr lang="en-US" sz="2400" dirty="0"/>
              <a:t>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Next</a:t>
            </a:r>
            <a:r>
              <a:rPr lang="en-US" sz="2400" dirty="0"/>
              <a:t>.</a:t>
            </a:r>
          </a:p>
        </p:txBody>
      </p:sp>
      <p:sp>
        <p:nvSpPr>
          <p:cNvPr id="7" name="Right Arrow 6"/>
          <p:cNvSpPr/>
          <p:nvPr/>
        </p:nvSpPr>
        <p:spPr>
          <a:xfrm>
            <a:off x="-705394" y="160338"/>
            <a:ext cx="13833565" cy="1162595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d-ID" sz="2800" b="1" dirty="0" smtClean="0">
                <a:solidFill>
                  <a:schemeClr val="accent3">
                    <a:lumMod val="50000"/>
                  </a:schemeClr>
                </a:solidFill>
                <a:latin typeface="Bahnschrift" panose="020B0502040204020203" pitchFamily="34" charset="0"/>
              </a:rPr>
              <a:t>Install Tool JDK</a:t>
            </a:r>
            <a:endParaRPr lang="id-ID" sz="2800" b="1" dirty="0">
              <a:solidFill>
                <a:schemeClr val="accent3">
                  <a:lumMod val="50000"/>
                </a:schemeClr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0780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asil gambar untuk logo elnus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456040" y="1868631"/>
            <a:ext cx="547260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itchFamily="2" charset="2"/>
              <a:buChar char="v"/>
            </a:pPr>
            <a:r>
              <a:rPr lang="sv-SE" sz="2400" dirty="0"/>
              <a:t>Selanjutnya pemilihan opsi </a:t>
            </a:r>
            <a:r>
              <a:rPr lang="sv-SE" sz="2400" dirty="0" smtClean="0"/>
              <a:t>ekspreimental.</a:t>
            </a:r>
          </a:p>
          <a:p>
            <a:pPr marL="342900" indent="-342900" algn="just">
              <a:buFont typeface="Wingdings" pitchFamily="2" charset="2"/>
              <a:buChar char="v"/>
            </a:pPr>
            <a:r>
              <a:rPr lang="sv-SE" sz="2400" dirty="0" smtClean="0"/>
              <a:t>langsung </a:t>
            </a:r>
            <a:r>
              <a:rPr lang="sv-SE" sz="2400" dirty="0"/>
              <a:t>saja klik </a:t>
            </a:r>
            <a:r>
              <a:rPr lang="sv-S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Install</a:t>
            </a:r>
            <a:r>
              <a:rPr lang="sv-SE" sz="2400" dirty="0"/>
              <a:t> untuk </a:t>
            </a:r>
            <a:r>
              <a:rPr lang="sv-SE" sz="2400" dirty="0" smtClean="0"/>
              <a:t>memulai </a:t>
            </a:r>
            <a:r>
              <a:rPr lang="sv-SE" sz="2400" b="1" dirty="0" smtClean="0"/>
              <a:t>installasi</a:t>
            </a:r>
            <a:r>
              <a:rPr lang="sv-SE" sz="2400" dirty="0"/>
              <a:t>.</a:t>
            </a:r>
            <a:endParaRPr lang="en-US" sz="2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408" y="1772816"/>
            <a:ext cx="5570851" cy="4320480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-705394" y="160338"/>
            <a:ext cx="13833565" cy="1162595"/>
          </a:xfrm>
          <a:prstGeom prst="rightArrow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2800" b="1" dirty="0" smtClean="0">
                <a:solidFill>
                  <a:schemeClr val="tx1"/>
                </a:solidFill>
              </a:rPr>
              <a:t>Install Git</a:t>
            </a:r>
            <a:endParaRPr 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0924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asil gambar untuk logo elnus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456040" y="1868631"/>
            <a:ext cx="54726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itchFamily="2" charset="2"/>
              <a:buChar char="v"/>
            </a:pPr>
            <a:r>
              <a:rPr lang="sv-SE" sz="2400" dirty="0"/>
              <a:t>Tunggu beberapa saat, instalasi sedang dilakukan.</a:t>
            </a:r>
            <a:endParaRPr lang="en-US" sz="2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408" y="1700808"/>
            <a:ext cx="5570851" cy="4320480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>
            <a:off x="-705394" y="160338"/>
            <a:ext cx="13833565" cy="1162595"/>
          </a:xfrm>
          <a:prstGeom prst="rightArrow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2800" b="1" dirty="0" smtClean="0">
                <a:solidFill>
                  <a:schemeClr val="tx1"/>
                </a:solidFill>
              </a:rPr>
              <a:t>Install Git</a:t>
            </a:r>
            <a:endParaRPr 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920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asil gambar untuk logo elnus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456040" y="1868631"/>
            <a:ext cx="54726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itchFamily="2" charset="2"/>
              <a:buChar char="v"/>
            </a:pPr>
            <a:r>
              <a:rPr lang="sv-SE" sz="2400" dirty="0"/>
              <a:t>Setelah </a:t>
            </a:r>
            <a:r>
              <a:rPr lang="sv-SE" sz="2400" dirty="0" smtClean="0"/>
              <a:t>proses installasi selesai</a:t>
            </a:r>
            <a:r>
              <a:rPr lang="sv-SE" sz="2400" dirty="0"/>
              <a:t>, </a:t>
            </a:r>
            <a:r>
              <a:rPr lang="sv-SE" sz="2400" dirty="0" smtClean="0"/>
              <a:t>selanjutnya klik </a:t>
            </a:r>
            <a:r>
              <a:rPr lang="sv-S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Finish</a:t>
            </a:r>
            <a:r>
              <a:rPr lang="sv-SE" sz="2400" dirty="0" smtClean="0"/>
              <a:t>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408" y="1700808"/>
            <a:ext cx="5478004" cy="4248472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-705394" y="160338"/>
            <a:ext cx="13833565" cy="1162595"/>
          </a:xfrm>
          <a:prstGeom prst="rightArrow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2800" b="1" dirty="0" smtClean="0">
                <a:solidFill>
                  <a:schemeClr val="tx1"/>
                </a:solidFill>
              </a:rPr>
              <a:t>Install Git</a:t>
            </a:r>
            <a:endParaRPr 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806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asil gambar untuk logo elnus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456040" y="1868631"/>
            <a:ext cx="54726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itchFamily="2" charset="2"/>
              <a:buChar char="v"/>
            </a:pPr>
            <a:r>
              <a:rPr lang="sv-SE" sz="2400" dirty="0"/>
              <a:t>Untuk mencobanya, silahkan buka </a:t>
            </a:r>
            <a:r>
              <a:rPr lang="sv-SE" sz="2400" b="1" dirty="0"/>
              <a:t>CMD</a:t>
            </a:r>
            <a:r>
              <a:rPr lang="sv-SE" sz="2400" dirty="0"/>
              <a:t> atau </a:t>
            </a:r>
            <a:r>
              <a:rPr lang="sv-SE" sz="2400" b="1" dirty="0"/>
              <a:t>PowerShell</a:t>
            </a:r>
            <a:r>
              <a:rPr lang="sv-SE" sz="2400" dirty="0"/>
              <a:t>, kemudian ketik perintah </a:t>
            </a:r>
            <a:r>
              <a:rPr lang="sv-S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git --version</a:t>
            </a:r>
            <a:r>
              <a:rPr lang="sv-SE" sz="2400" dirty="0"/>
              <a:t>.</a:t>
            </a:r>
            <a:endParaRPr lang="en-US" sz="2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408" y="1868631"/>
            <a:ext cx="5616624" cy="2468048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-705394" y="160338"/>
            <a:ext cx="13833565" cy="1162595"/>
          </a:xfrm>
          <a:prstGeom prst="rightArrow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2800" b="1" dirty="0" smtClean="0">
                <a:solidFill>
                  <a:schemeClr val="tx1"/>
                </a:solidFill>
              </a:rPr>
              <a:t>Verifikasi</a:t>
            </a:r>
            <a:r>
              <a:rPr lang="id-ID" sz="2800" b="1" dirty="0" smtClean="0">
                <a:solidFill>
                  <a:schemeClr val="tx1"/>
                </a:solidFill>
              </a:rPr>
              <a:t> </a:t>
            </a:r>
            <a:r>
              <a:rPr lang="id-ID" sz="2800" b="1" dirty="0" smtClean="0">
                <a:solidFill>
                  <a:schemeClr val="tx1"/>
                </a:solidFill>
              </a:rPr>
              <a:t>Git</a:t>
            </a:r>
            <a:endParaRPr 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675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smtClean="0"/>
              <a:t>Terima Kasih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d-ID" dirty="0" smtClean="0"/>
              <a:t>afandi@polines.ac.id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2143125" y="2101397"/>
            <a:ext cx="6091311" cy="364142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id-ID" sz="6000" dirty="0" smtClean="0">
                <a:latin typeface="Bahnschrift" panose="020B0502040204020203" pitchFamily="34" charset="0"/>
              </a:rPr>
              <a:t>Terima Kasih</a:t>
            </a:r>
          </a:p>
          <a:p>
            <a:r>
              <a:rPr lang="id-ID" sz="3600" dirty="0" smtClean="0">
                <a:latin typeface="Bahnschrift" panose="020B0502040204020203" pitchFamily="34" charset="0"/>
              </a:rPr>
              <a:t>afandi.nat@gmail.ac.id</a:t>
            </a:r>
          </a:p>
          <a:p>
            <a:pPr algn="ctr"/>
            <a:endParaRPr lang="id-ID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89994"/>
            <a:ext cx="2143125" cy="35528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2141" y="2101396"/>
            <a:ext cx="3849859" cy="3641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628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asil gambar untuk logo elnus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/>
          <p:cNvPicPr/>
          <p:nvPr/>
        </p:nvPicPr>
        <p:blipFill>
          <a:blip r:embed="rId3"/>
          <a:stretch>
            <a:fillRect/>
          </a:stretch>
        </p:blipFill>
        <p:spPr>
          <a:xfrm>
            <a:off x="767408" y="1484784"/>
            <a:ext cx="4762500" cy="362902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807968" y="1468963"/>
            <a:ext cx="59104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itchFamily="2" charset="2"/>
              <a:buChar char="v"/>
            </a:pPr>
            <a:r>
              <a:rPr lang="en-US" sz="2400" dirty="0" err="1" smtClean="0"/>
              <a:t>Selanjutnya</a:t>
            </a:r>
            <a:r>
              <a:rPr lang="en-US" sz="2400" dirty="0" smtClean="0"/>
              <a:t> </a:t>
            </a:r>
            <a:r>
              <a:rPr lang="en-US" sz="2400" dirty="0" err="1" smtClean="0"/>
              <a:t>menentukan</a:t>
            </a:r>
            <a:r>
              <a:rPr lang="en-US" sz="2400" dirty="0" smtClean="0"/>
              <a:t> </a:t>
            </a:r>
            <a:r>
              <a:rPr lang="en-US" sz="2400" dirty="0" err="1"/>
              <a:t>l</a:t>
            </a:r>
            <a:r>
              <a:rPr lang="en-US" sz="2400" dirty="0" err="1" smtClean="0"/>
              <a:t>okasi</a:t>
            </a:r>
            <a:r>
              <a:rPr lang="en-US" sz="2400" dirty="0" smtClean="0"/>
              <a:t> folder </a:t>
            </a:r>
            <a:r>
              <a:rPr lang="en-US" sz="2400" dirty="0" err="1" smtClean="0"/>
              <a:t>installasi</a:t>
            </a:r>
            <a:r>
              <a:rPr lang="en-US" sz="2400" dirty="0" smtClean="0"/>
              <a:t> JDK, </a:t>
            </a:r>
            <a:r>
              <a:rPr lang="en-US" sz="2400" dirty="0" err="1" smtClean="0"/>
              <a:t>disini</a:t>
            </a:r>
            <a:r>
              <a:rPr lang="en-US" sz="2400" dirty="0" smtClean="0"/>
              <a:t> </a:t>
            </a:r>
            <a:r>
              <a:rPr lang="en-US" sz="2400" dirty="0" err="1" smtClean="0"/>
              <a:t>biarkan</a:t>
            </a:r>
            <a:r>
              <a:rPr lang="en-US" sz="2400" dirty="0" smtClean="0"/>
              <a:t> </a:t>
            </a:r>
            <a:r>
              <a:rPr lang="en-US" sz="2400" dirty="0" err="1" smtClean="0"/>
              <a:t>secara</a:t>
            </a:r>
            <a:r>
              <a:rPr lang="en-US" sz="2400" dirty="0" smtClean="0"/>
              <a:t> default </a:t>
            </a:r>
            <a:r>
              <a:rPr lang="en-US" sz="2400" dirty="0" err="1" smtClean="0"/>
              <a:t>dan</a:t>
            </a:r>
            <a:r>
              <a:rPr lang="en-US" sz="2400" dirty="0" smtClean="0"/>
              <a:t> </a:t>
            </a:r>
            <a:r>
              <a:rPr lang="en-US" sz="2400" dirty="0" err="1" smtClean="0"/>
              <a:t>pilih</a:t>
            </a:r>
            <a:r>
              <a:rPr lang="en-US" sz="2400" dirty="0" smtClean="0"/>
              <a:t>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Next</a:t>
            </a:r>
            <a:r>
              <a:rPr lang="en-US" sz="2400" dirty="0"/>
              <a:t>.</a:t>
            </a:r>
          </a:p>
        </p:txBody>
      </p:sp>
      <p:sp>
        <p:nvSpPr>
          <p:cNvPr id="8" name="Right Arrow 7"/>
          <p:cNvSpPr/>
          <p:nvPr/>
        </p:nvSpPr>
        <p:spPr>
          <a:xfrm>
            <a:off x="-705394" y="160338"/>
            <a:ext cx="13833565" cy="1162595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d-ID" sz="2800" b="1" dirty="0" smtClean="0">
                <a:solidFill>
                  <a:schemeClr val="accent3">
                    <a:lumMod val="50000"/>
                  </a:schemeClr>
                </a:solidFill>
                <a:latin typeface="Bahnschrift" panose="020B0502040204020203" pitchFamily="34" charset="0"/>
              </a:rPr>
              <a:t>Install JDK</a:t>
            </a:r>
            <a:endParaRPr lang="id-ID" sz="2800" b="1" dirty="0">
              <a:solidFill>
                <a:schemeClr val="accent3">
                  <a:lumMod val="50000"/>
                </a:schemeClr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5968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asil gambar untuk logo elnus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767408" y="1556792"/>
            <a:ext cx="4762500" cy="362902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735960" y="1627684"/>
            <a:ext cx="59104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itchFamily="2" charset="2"/>
              <a:buChar char="v"/>
            </a:pPr>
            <a:r>
              <a:rPr lang="en-US" sz="2400" dirty="0" err="1" smtClean="0"/>
              <a:t>Memulai</a:t>
            </a:r>
            <a:r>
              <a:rPr lang="en-US" sz="2400" dirty="0" smtClean="0"/>
              <a:t> proses </a:t>
            </a:r>
            <a:r>
              <a:rPr lang="en-US" sz="2400" dirty="0" err="1" smtClean="0"/>
              <a:t>installasi</a:t>
            </a:r>
            <a:r>
              <a:rPr lang="en-US" sz="2400" dirty="0" smtClean="0"/>
              <a:t> JDK.</a:t>
            </a:r>
            <a:endParaRPr lang="en-US" sz="2400" dirty="0"/>
          </a:p>
        </p:txBody>
      </p:sp>
      <p:sp>
        <p:nvSpPr>
          <p:cNvPr id="8" name="Right Arrow 7"/>
          <p:cNvSpPr/>
          <p:nvPr/>
        </p:nvSpPr>
        <p:spPr>
          <a:xfrm>
            <a:off x="-705394" y="160338"/>
            <a:ext cx="13833565" cy="1162595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d-ID" sz="2800" b="1" dirty="0" smtClean="0">
                <a:solidFill>
                  <a:schemeClr val="accent3">
                    <a:lumMod val="50000"/>
                  </a:schemeClr>
                </a:solidFill>
                <a:latin typeface="Bahnschrift" panose="020B0502040204020203" pitchFamily="34" charset="0"/>
              </a:rPr>
              <a:t>Install JDK</a:t>
            </a:r>
            <a:endParaRPr lang="id-ID" sz="2800" b="1" dirty="0">
              <a:solidFill>
                <a:schemeClr val="accent3">
                  <a:lumMod val="50000"/>
                </a:schemeClr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6097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asil gambar untuk logo elnus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/>
          <p:cNvPicPr/>
          <p:nvPr/>
        </p:nvPicPr>
        <p:blipFill>
          <a:blip r:embed="rId3"/>
          <a:stretch>
            <a:fillRect/>
          </a:stretch>
        </p:blipFill>
        <p:spPr>
          <a:xfrm>
            <a:off x="767408" y="1484784"/>
            <a:ext cx="4762500" cy="362902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735960" y="1627684"/>
            <a:ext cx="5910463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spcAft>
                <a:spcPts val="1200"/>
              </a:spcAft>
              <a:buFont typeface="Wingdings" pitchFamily="2" charset="2"/>
              <a:buChar char="v"/>
            </a:pPr>
            <a:r>
              <a:rPr lang="en-US" sz="2400" dirty="0" err="1"/>
              <a:t>Setelah</a:t>
            </a:r>
            <a:r>
              <a:rPr lang="en-US" sz="2400" dirty="0"/>
              <a:t> </a:t>
            </a:r>
            <a:r>
              <a:rPr lang="en-US" sz="2400" dirty="0" err="1"/>
              <a:t>muncul</a:t>
            </a:r>
            <a:r>
              <a:rPr lang="en-US" sz="2400" dirty="0"/>
              <a:t> </a:t>
            </a:r>
            <a:r>
              <a:rPr lang="en-US" sz="2400" dirty="0" err="1"/>
              <a:t>tampilan</a:t>
            </a:r>
            <a:r>
              <a:rPr lang="en-US" sz="2400" dirty="0"/>
              <a:t> </a:t>
            </a:r>
            <a:r>
              <a:rPr lang="en-US" sz="2400" dirty="0" err="1"/>
              <a:t>seperti</a:t>
            </a:r>
            <a:r>
              <a:rPr lang="en-US" sz="2400" dirty="0"/>
              <a:t> </a:t>
            </a:r>
            <a:r>
              <a:rPr lang="en-US" sz="2400" dirty="0" err="1" smtClean="0"/>
              <a:t>disamping</a:t>
            </a:r>
            <a:r>
              <a:rPr lang="en-US" sz="2400" dirty="0" smtClean="0"/>
              <a:t> </a:t>
            </a:r>
            <a:r>
              <a:rPr lang="en-US" sz="2400" dirty="0" err="1"/>
              <a:t>maka</a:t>
            </a:r>
            <a:r>
              <a:rPr lang="en-US" sz="2400" dirty="0"/>
              <a:t> </a:t>
            </a:r>
            <a:r>
              <a:rPr lang="en-US" sz="2400" dirty="0" smtClean="0"/>
              <a:t>JDK </a:t>
            </a:r>
            <a:r>
              <a:rPr lang="en-US" sz="2400" dirty="0" err="1" smtClean="0"/>
              <a:t>telah</a:t>
            </a:r>
            <a:r>
              <a:rPr lang="en-US" sz="2400" dirty="0" smtClean="0"/>
              <a:t> </a:t>
            </a:r>
            <a:r>
              <a:rPr lang="en-US" sz="2400" dirty="0" err="1" smtClean="0"/>
              <a:t>berhasil</a:t>
            </a:r>
            <a:r>
              <a:rPr lang="en-US" sz="2400" dirty="0" smtClean="0"/>
              <a:t> di install.</a:t>
            </a:r>
          </a:p>
          <a:p>
            <a:pPr marL="342900" indent="-342900" algn="just">
              <a:spcAft>
                <a:spcPts val="1200"/>
              </a:spcAft>
              <a:buFont typeface="Wingdings" pitchFamily="2" charset="2"/>
              <a:buChar char="v"/>
            </a:pPr>
            <a:r>
              <a:rPr lang="en-US" sz="2400" dirty="0" err="1" smtClean="0"/>
              <a:t>Pada</a:t>
            </a:r>
            <a:r>
              <a:rPr lang="en-US" sz="2400" dirty="0" smtClean="0"/>
              <a:t> </a:t>
            </a:r>
            <a:r>
              <a:rPr lang="en-US" sz="2400" dirty="0" err="1"/>
              <a:t>langkah</a:t>
            </a:r>
            <a:r>
              <a:rPr lang="en-US" sz="2400" dirty="0"/>
              <a:t> </a:t>
            </a:r>
            <a:r>
              <a:rPr lang="en-US" sz="2400" dirty="0" err="1"/>
              <a:t>ini</a:t>
            </a:r>
            <a:r>
              <a:rPr lang="en-US" sz="2400" dirty="0"/>
              <a:t> </a:t>
            </a:r>
            <a:r>
              <a:rPr lang="en-US" sz="2400" dirty="0" err="1" smtClean="0"/>
              <a:t>klik</a:t>
            </a:r>
            <a:r>
              <a:rPr lang="en-US" sz="2400" dirty="0" smtClean="0"/>
              <a:t>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Close</a:t>
            </a:r>
            <a:r>
              <a:rPr lang="en-US" sz="2400" dirty="0"/>
              <a:t>.</a:t>
            </a:r>
          </a:p>
        </p:txBody>
      </p:sp>
      <p:sp>
        <p:nvSpPr>
          <p:cNvPr id="8" name="Right Arrow 7"/>
          <p:cNvSpPr/>
          <p:nvPr/>
        </p:nvSpPr>
        <p:spPr>
          <a:xfrm>
            <a:off x="-705394" y="160338"/>
            <a:ext cx="13833565" cy="1162595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d-ID" sz="2800" b="1" dirty="0" smtClean="0">
                <a:solidFill>
                  <a:schemeClr val="accent3">
                    <a:lumMod val="50000"/>
                  </a:schemeClr>
                </a:solidFill>
                <a:latin typeface="Bahnschrift" panose="020B0502040204020203" pitchFamily="34" charset="0"/>
              </a:rPr>
              <a:t>Install Tool JDK</a:t>
            </a:r>
            <a:endParaRPr lang="id-ID" sz="2800" b="1" dirty="0">
              <a:solidFill>
                <a:schemeClr val="accent3">
                  <a:lumMod val="50000"/>
                </a:schemeClr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8962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theme/theme1.xml><?xml version="1.0" encoding="utf-8"?>
<a:theme xmlns:a="http://schemas.openxmlformats.org/drawingml/2006/main" name="Ecology 16x9">
  <a:themeElements>
    <a:clrScheme name="Ecology">
      <a:dk1>
        <a:srgbClr val="4D3E2F"/>
      </a:dk1>
      <a:lt1>
        <a:sysClr val="window" lastClr="FFFFFF"/>
      </a:lt1>
      <a:dk2>
        <a:srgbClr val="000000"/>
      </a:dk2>
      <a:lt2>
        <a:srgbClr val="DDDDDD"/>
      </a:lt2>
      <a:accent1>
        <a:srgbClr val="8BAA00"/>
      </a:accent1>
      <a:accent2>
        <a:srgbClr val="2A6CB2"/>
      </a:accent2>
      <a:accent3>
        <a:srgbClr val="795837"/>
      </a:accent3>
      <a:accent4>
        <a:srgbClr val="D18316"/>
      </a:accent4>
      <a:accent5>
        <a:srgbClr val="79B4F0"/>
      </a:accent5>
      <a:accent6>
        <a:srgbClr val="CDC80F"/>
      </a:accent6>
      <a:hlink>
        <a:srgbClr val="2A6CB2"/>
      </a:hlink>
      <a:folHlink>
        <a:srgbClr val="808080"/>
      </a:folHlink>
    </a:clrScheme>
    <a:fontScheme name="Corbel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ature ecology education photo presentation.potx" id="{C2041BFC-79DD-469A-9C9C-CE3A45FF64F3}" vid="{F6D325B2-35D9-40C5-B4CD-C0A8483D5659}"/>
    </a:ext>
  </a:extLst>
</a:theme>
</file>

<file path=ppt/theme/theme2.xml><?xml version="1.0" encoding="utf-8"?>
<a:theme xmlns:a="http://schemas.openxmlformats.org/drawingml/2006/main" name="Office Theme">
  <a:themeElements>
    <a:clrScheme name="Ecology">
      <a:dk1>
        <a:srgbClr val="4D3E2F"/>
      </a:dk1>
      <a:lt1>
        <a:sysClr val="window" lastClr="FFFFFF"/>
      </a:lt1>
      <a:dk2>
        <a:srgbClr val="000000"/>
      </a:dk2>
      <a:lt2>
        <a:srgbClr val="DDDDDD"/>
      </a:lt2>
      <a:accent1>
        <a:srgbClr val="8BAA00"/>
      </a:accent1>
      <a:accent2>
        <a:srgbClr val="2A6CB2"/>
      </a:accent2>
      <a:accent3>
        <a:srgbClr val="795837"/>
      </a:accent3>
      <a:accent4>
        <a:srgbClr val="D18316"/>
      </a:accent4>
      <a:accent5>
        <a:srgbClr val="79B4F0"/>
      </a:accent5>
      <a:accent6>
        <a:srgbClr val="CDC80F"/>
      </a:accent6>
      <a:hlink>
        <a:srgbClr val="2A6CB2"/>
      </a:hlink>
      <a:folHlink>
        <a:srgbClr val="808080"/>
      </a:folHlink>
    </a:clrScheme>
    <a:fontScheme name="Corbel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Ecology">
      <a:dk1>
        <a:srgbClr val="4D3E2F"/>
      </a:dk1>
      <a:lt1>
        <a:sysClr val="window" lastClr="FFFFFF"/>
      </a:lt1>
      <a:dk2>
        <a:srgbClr val="000000"/>
      </a:dk2>
      <a:lt2>
        <a:srgbClr val="DDDDDD"/>
      </a:lt2>
      <a:accent1>
        <a:srgbClr val="8BAA00"/>
      </a:accent1>
      <a:accent2>
        <a:srgbClr val="2A6CB2"/>
      </a:accent2>
      <a:accent3>
        <a:srgbClr val="795837"/>
      </a:accent3>
      <a:accent4>
        <a:srgbClr val="D18316"/>
      </a:accent4>
      <a:accent5>
        <a:srgbClr val="79B4F0"/>
      </a:accent5>
      <a:accent6>
        <a:srgbClr val="CDC80F"/>
      </a:accent6>
      <a:hlink>
        <a:srgbClr val="2A6CB2"/>
      </a:hlink>
      <a:folHlink>
        <a:srgbClr val="808080"/>
      </a:folHlink>
    </a:clrScheme>
    <a:fontScheme name="Corbel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Nature ecology education photo presentation</Template>
  <TotalTime>658</TotalTime>
  <Words>2756</Words>
  <Application>Microsoft Office PowerPoint</Application>
  <PresentationFormat>Widescreen</PresentationFormat>
  <Paragraphs>360</Paragraphs>
  <Slides>64</Slides>
  <Notes>55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71" baseType="lpstr">
      <vt:lpstr>Arial</vt:lpstr>
      <vt:lpstr>Bahnschrift</vt:lpstr>
      <vt:lpstr>Corbel</vt:lpstr>
      <vt:lpstr>Courier New</vt:lpstr>
      <vt:lpstr>Tahoma</vt:lpstr>
      <vt:lpstr>Wingdings</vt:lpstr>
      <vt:lpstr>Ecology 16x9</vt:lpstr>
      <vt:lpstr>Mobile Programming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Terima Kasih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Layout</dc:title>
  <dc:creator>Windows User</dc:creator>
  <cp:lastModifiedBy>Windows User</cp:lastModifiedBy>
  <cp:revision>13</cp:revision>
  <dcterms:created xsi:type="dcterms:W3CDTF">2019-08-30T18:46:51Z</dcterms:created>
  <dcterms:modified xsi:type="dcterms:W3CDTF">2019-09-03T04:00:29Z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</Properties>
</file>